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71" r:id="rId2"/>
    <p:sldId id="258" r:id="rId3"/>
    <p:sldId id="259" r:id="rId4"/>
    <p:sldId id="260" r:id="rId5"/>
    <p:sldId id="262" r:id="rId6"/>
    <p:sldId id="263" r:id="rId7"/>
    <p:sldId id="257" r:id="rId8"/>
    <p:sldId id="266" r:id="rId9"/>
    <p:sldId id="270" r:id="rId10"/>
    <p:sldId id="265" r:id="rId11"/>
    <p:sldId id="267" r:id="rId12"/>
    <p:sldId id="268" r:id="rId13"/>
    <p:sldId id="269"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D3CAE-0FCB-46AE-9DE0-77D13461940E}" type="datetimeFigureOut">
              <a:rPr lang="en-US" smtClean="0"/>
              <a:pPr/>
              <a:t>7/22/2014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0A6FA-94D1-43C0-817E-4E3FBCC08BC7}" type="slidenum">
              <a:rPr lang="en-US" smtClean="0"/>
              <a:pPr/>
              <a:t>‹#›</a:t>
            </a:fld>
            <a:endParaRPr lang="en-US" dirty="0"/>
          </a:p>
        </p:txBody>
      </p:sp>
    </p:spTree>
    <p:extLst>
      <p:ext uri="{BB962C8B-B14F-4D97-AF65-F5344CB8AC3E}">
        <p14:creationId xmlns:p14="http://schemas.microsoft.com/office/powerpoint/2010/main" xmlns="" val="128973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D0744-C04D-49FE-AA62-20BFB0D8D497}" type="slidenum">
              <a:rPr lang="en-US" smtClean="0"/>
              <a:pPr/>
              <a:t>1</a:t>
            </a:fld>
            <a:endParaRPr lang="en-US"/>
          </a:p>
        </p:txBody>
      </p:sp>
    </p:spTree>
    <p:extLst>
      <p:ext uri="{BB962C8B-B14F-4D97-AF65-F5344CB8AC3E}">
        <p14:creationId xmlns:p14="http://schemas.microsoft.com/office/powerpoint/2010/main" xmlns="" val="177606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0A6FA-94D1-43C0-817E-4E3FBCC08BC7}" type="slidenum">
              <a:rPr lang="en-US" smtClean="0"/>
              <a:pPr/>
              <a:t>14</a:t>
            </a:fld>
            <a:endParaRPr lang="en-US" dirty="0"/>
          </a:p>
        </p:txBody>
      </p:sp>
    </p:spTree>
    <p:extLst>
      <p:ext uri="{BB962C8B-B14F-4D97-AF65-F5344CB8AC3E}">
        <p14:creationId xmlns:p14="http://schemas.microsoft.com/office/powerpoint/2010/main" xmlns="" val="361471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9C8E1-3DD2-4666-8891-6FED0337FD98}" type="datetime1">
              <a:rPr lang="en-US" smtClean="0">
                <a:solidFill>
                  <a:prstClr val="black">
                    <a:tint val="75000"/>
                  </a:prstClr>
                </a:solidFill>
              </a:rPr>
              <a:pPr/>
              <a:t>7/22/2014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3985186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72299-A144-487D-82DA-27987D7271B9}" type="datetime1">
              <a:rPr lang="en-US" smtClean="0">
                <a:solidFill>
                  <a:prstClr val="black">
                    <a:tint val="75000"/>
                  </a:prstClr>
                </a:solidFill>
              </a:rPr>
              <a:pPr/>
              <a:t>7/22/2014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8723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1FDC1-1DC8-4094-A4BD-3207C7F7E550}" type="datetime1">
              <a:rPr lang="en-US" smtClean="0">
                <a:solidFill>
                  <a:prstClr val="black">
                    <a:tint val="75000"/>
                  </a:prstClr>
                </a:solidFill>
              </a:rPr>
              <a:pPr/>
              <a:t>7/22/2014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4601604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F7E67-A281-45F1-903E-614550A13CF6}" type="datetime1">
              <a:rPr lang="en-US" smtClean="0">
                <a:solidFill>
                  <a:prstClr val="black">
                    <a:tint val="75000"/>
                  </a:prstClr>
                </a:solidFill>
              </a:rPr>
              <a:pPr/>
              <a:t>7/22/2014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24132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6783A-00F3-4A1C-85EB-5DBD20DF3773}" type="datetime1">
              <a:rPr lang="en-US" smtClean="0">
                <a:solidFill>
                  <a:prstClr val="black">
                    <a:tint val="75000"/>
                  </a:prstClr>
                </a:solidFill>
              </a:rPr>
              <a:pPr/>
              <a:t>7/22/2014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4682800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36AEC-EA42-460F-92C8-C17C0E889996}" type="datetime1">
              <a:rPr lang="en-US" smtClean="0">
                <a:solidFill>
                  <a:prstClr val="black">
                    <a:tint val="75000"/>
                  </a:prstClr>
                </a:solidFill>
              </a:rPr>
              <a:pPr/>
              <a:t>7/22/2014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3142663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80FA3-FEEA-4D81-B68B-C8759826D9D9}" type="datetime1">
              <a:rPr lang="en-US" smtClean="0">
                <a:solidFill>
                  <a:prstClr val="black">
                    <a:tint val="75000"/>
                  </a:prstClr>
                </a:solidFill>
              </a:rPr>
              <a:pPr/>
              <a:t>7/22/2014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7357923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028040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97E6A-AED6-40F8-9E8B-0206512E1879}" type="datetime1">
              <a:rPr lang="en-US" smtClean="0">
                <a:solidFill>
                  <a:prstClr val="black">
                    <a:tint val="75000"/>
                  </a:prstClr>
                </a:solidFill>
              </a:rPr>
              <a:pPr/>
              <a:t>7/22/2014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50887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C8D96-C734-4D6A-92D9-E191C50FA076}" type="datetime1">
              <a:rPr lang="en-US" smtClean="0">
                <a:solidFill>
                  <a:prstClr val="black">
                    <a:tint val="75000"/>
                  </a:prstClr>
                </a:solidFill>
              </a:rPr>
              <a:pPr/>
              <a:t>7/22/2014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838088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6203591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FDA5E-CA1E-4E16-93A5-7AAAF1314EF1}" type="datetime1">
              <a:rPr lang="en-US" smtClean="0">
                <a:solidFill>
                  <a:prstClr val="black">
                    <a:tint val="75000"/>
                  </a:prstClr>
                </a:solidFill>
              </a:rPr>
              <a:pPr/>
              <a:t>7/22/2014</a:t>
            </a:fld>
            <a:endParaRPr lang="en-US" dirty="0">
              <a:solidFill>
                <a:prstClr val="black">
                  <a:tint val="75000"/>
                </a:prstClr>
              </a:solidFill>
            </a:endParaRPr>
          </a:p>
        </p:txBody>
      </p:sp>
      <p:sp>
        <p:nvSpPr>
          <p:cNvPr id="5" name="Footer Placeholder 4"/>
          <p:cNvSpPr>
            <a:spLocks noGrp="1"/>
          </p:cNvSpPr>
          <p:nvPr>
            <p:ph type="ftr" sz="quarter" idx="3"/>
          </p:nvPr>
        </p:nvSpPr>
        <p:spPr>
          <a:xfrm>
            <a:off x="2819400" y="6356350"/>
            <a:ext cx="35052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Page </a:t>
            </a:r>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35335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www.kssos.org/forms/business_services/SC.pdf" TargetMode="External"/><Relationship Id="rId2" Type="http://schemas.openxmlformats.org/officeDocument/2006/relationships/hyperlink" Target="http://kslegislature.org/li/b2013_14/statute/017_000_0000_chapter/017_017_0000_article/017_017_0063_section/017_017_0063_k/" TargetMode="Externa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hyperlink" Target="http://www.irs.gov/Charities-&amp;-Non-Profits/Private-Foundations/Life-Cycle-of-a-Private-Foundation-Applying-to-the-IRS" TargetMode="External"/><Relationship Id="rId4" Type="http://schemas.openxmlformats.org/officeDocument/2006/relationships/hyperlink" Target="http://www.multistatefiling.org/" TargetMode="Externa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logodgear.com/" TargetMode="Externa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ogodgear.com/" TargetMode="Externa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5400" b="1" dirty="0" smtClean="0">
                <a:solidFill>
                  <a:srgbClr val="0000FF"/>
                </a:solidFill>
                <a:effectLst>
                  <a:outerShdw blurRad="38100" dist="38100" dir="2700000" algn="tl">
                    <a:srgbClr val="000000">
                      <a:alpha val="43137"/>
                    </a:srgbClr>
                  </a:outerShdw>
                </a:effectLst>
              </a:rPr>
              <a:t>Corporate Initiative Proposal</a:t>
            </a:r>
            <a:endParaRPr lang="en-US" sz="5400" b="1" dirty="0">
              <a:solidFill>
                <a:srgbClr val="0000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52426" y="5108202"/>
            <a:ext cx="4572000" cy="1368798"/>
          </a:xfrm>
        </p:spPr>
        <p:txBody>
          <a:bodyPr>
            <a:normAutofit fontScale="70000" lnSpcReduction="20000"/>
          </a:bodyPr>
          <a:lstStyle/>
          <a:p>
            <a:r>
              <a:rPr lang="en-US" b="1" dirty="0" smtClean="0">
                <a:effectLst>
                  <a:outerShdw blurRad="38100" dist="38100" dir="2700000" algn="tl">
                    <a:srgbClr val="000000">
                      <a:alpha val="43137"/>
                    </a:srgbClr>
                  </a:outerShdw>
                </a:effectLst>
              </a:rPr>
              <a:t>Presented by Jim Brann</a:t>
            </a:r>
          </a:p>
          <a:p>
            <a:r>
              <a:rPr lang="en-US" b="1" dirty="0" smtClean="0">
                <a:effectLst>
                  <a:outerShdw blurRad="38100" dist="38100" dir="2700000" algn="tl">
                    <a:srgbClr val="000000">
                      <a:alpha val="43137"/>
                    </a:srgbClr>
                  </a:outerShdw>
                </a:effectLst>
              </a:rPr>
              <a:t>Advocate</a:t>
            </a:r>
          </a:p>
          <a:p>
            <a:r>
              <a:rPr lang="en-US" b="1" dirty="0" smtClean="0">
                <a:effectLst>
                  <a:outerShdw blurRad="38100" dist="38100" dir="2700000" algn="tl">
                    <a:srgbClr val="000000">
                      <a:alpha val="43137"/>
                    </a:srgbClr>
                  </a:outerShdw>
                </a:effectLst>
              </a:rPr>
              <a:t>For Kansas Mental Health Coalition</a:t>
            </a:r>
            <a:endParaRPr lang="en-US"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5029200"/>
            <a:ext cx="2378075" cy="1425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742043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09600"/>
          </a:xfrm>
        </p:spPr>
        <p:txBody>
          <a:bodyPr>
            <a:noAutofit/>
          </a:bodyPr>
          <a:lstStyle/>
          <a:p>
            <a:pPr algn="l"/>
            <a:r>
              <a:rPr lang="en-US" sz="3200" b="1" dirty="0" smtClean="0">
                <a:solidFill>
                  <a:srgbClr val="0000FF"/>
                </a:solidFill>
              </a:rPr>
              <a:t>Logo’d Gear</a:t>
            </a:r>
            <a:endParaRPr lang="en-US" sz="3200" b="1" dirty="0">
              <a:solidFill>
                <a:srgbClr val="0000FF"/>
              </a:solidFill>
            </a:endParaRPr>
          </a:p>
        </p:txBody>
      </p:sp>
      <p:sp>
        <p:nvSpPr>
          <p:cNvPr id="3" name="Date Placeholder 2"/>
          <p:cNvSpPr>
            <a:spLocks noGrp="1"/>
          </p:cNvSpPr>
          <p:nvPr>
            <p:ph type="dt" sz="half" idx="10"/>
          </p:nvPr>
        </p:nvSpPr>
        <p:spPr/>
        <p:txBody>
          <a:bodyPr/>
          <a:lstStyle/>
          <a:p>
            <a:fld id="{4AE731BB-C5B9-4A85-AB76-742A8DD8D61C}" type="datetime1">
              <a:rPr lang="en-US" smtClean="0">
                <a:solidFill>
                  <a:prstClr val="black">
                    <a:tint val="75000"/>
                  </a:prstClr>
                </a:solidFill>
              </a:rPr>
              <a:pPr/>
              <a:t>7/22/2014</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6E136A8-5CCC-460C-888D-E3602F438629}"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4"/>
          <p:cNvSpPr/>
          <p:nvPr/>
        </p:nvSpPr>
        <p:spPr>
          <a:xfrm>
            <a:off x="533400" y="865287"/>
            <a:ext cx="8153400" cy="5293757"/>
          </a:xfrm>
          <a:prstGeom prst="rect">
            <a:avLst/>
          </a:prstGeom>
        </p:spPr>
        <p:txBody>
          <a:bodyPr wrap="square">
            <a:spAutoFit/>
          </a:bodyPr>
          <a:lstStyle/>
          <a:p>
            <a:r>
              <a:rPr lang="en-US" sz="1600" dirty="0"/>
              <a:t>The Logo'd Gear philosophy is Stay in Front of Your Customers! As your premier provider of promotional products, we understand the need to maintain customer loyalty by keeping your brand in front of your clients</a:t>
            </a:r>
            <a:r>
              <a:rPr lang="en-US" sz="1600" dirty="0" smtClean="0"/>
              <a:t>.</a:t>
            </a:r>
          </a:p>
          <a:p>
            <a:endParaRPr lang="en-US" sz="1600" dirty="0"/>
          </a:p>
          <a:p>
            <a:r>
              <a:rPr lang="en-US" sz="1600" dirty="0"/>
              <a:t>Does your company participate in tradeshows? We invite you to take a look at our fun and affordable tradeshow promotional item's, including corporate giveaways, custom printed bags, imprinted pens, coffee mugs, embroidered shirts and calendars</a:t>
            </a:r>
            <a:r>
              <a:rPr lang="en-US" sz="1600" dirty="0" smtClean="0"/>
              <a:t>.</a:t>
            </a:r>
          </a:p>
          <a:p>
            <a:endParaRPr lang="en-US" sz="1600" dirty="0"/>
          </a:p>
          <a:p>
            <a:r>
              <a:rPr lang="en-US" sz="1600" dirty="0"/>
              <a:t>We are especially proud of our ongoing efforts to help clients who are Going Green with our extensive product line of green promotional products and eco-friendly apparel.</a:t>
            </a:r>
          </a:p>
          <a:p>
            <a:endParaRPr lang="en-US" sz="1600" dirty="0" smtClean="0"/>
          </a:p>
          <a:p>
            <a:r>
              <a:rPr lang="en-US" sz="1600" dirty="0" smtClean="0"/>
              <a:t>We </a:t>
            </a:r>
            <a:r>
              <a:rPr lang="en-US" sz="1600" dirty="0"/>
              <a:t>know that each of our customers has specific needs in how to brand their message and how to best service their internal and external clients. Although we have an extensive catalog of promotional products, our customer service is what keeps our customers coming back – we are happy to work with you to find the best promotional merchandise for you, your budget, and your marketing plans.</a:t>
            </a:r>
          </a:p>
          <a:p>
            <a:endParaRPr lang="en-US" sz="1600" dirty="0" smtClean="0"/>
          </a:p>
          <a:p>
            <a:r>
              <a:rPr lang="en-US" sz="1600" dirty="0" smtClean="0"/>
              <a:t>Ordering </a:t>
            </a:r>
            <a:r>
              <a:rPr lang="en-US" sz="1600" dirty="0"/>
              <a:t>directly from our site is easy; simply click on any of the links to the left to start shopping, or feel free to call us directly at (704) 334-9333</a:t>
            </a:r>
            <a:r>
              <a:rPr lang="en-US" sz="1600" dirty="0" smtClean="0"/>
              <a:t>.</a:t>
            </a:r>
          </a:p>
          <a:p>
            <a:endParaRPr lang="en-US" sz="1600" dirty="0"/>
          </a:p>
          <a:p>
            <a:r>
              <a:rPr lang="en-US" dirty="0"/>
              <a:t>We are headquartered in Charlotte, North Carolina. </a:t>
            </a:r>
            <a:r>
              <a:rPr lang="en-US" dirty="0" smtClean="0"/>
              <a:t>  </a:t>
            </a:r>
          </a:p>
        </p:txBody>
      </p:sp>
    </p:spTree>
    <p:extLst>
      <p:ext uri="{BB962C8B-B14F-4D97-AF65-F5344CB8AC3E}">
        <p14:creationId xmlns:p14="http://schemas.microsoft.com/office/powerpoint/2010/main" xmlns="" val="10264368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2946" y="588041"/>
            <a:ext cx="7620000" cy="62699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066800" y="0"/>
            <a:ext cx="4316118"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Logod Gear Proposal </a:t>
            </a:r>
            <a:r>
              <a:rPr lang="en-US" sz="2400" b="1" dirty="0" smtClean="0">
                <a:solidFill>
                  <a:srgbClr val="0000FF"/>
                </a:solidFill>
                <a:effectLst>
                  <a:outerShdw blurRad="38100" dist="38100" dir="2700000" algn="tl">
                    <a:srgbClr val="000000">
                      <a:alpha val="43137"/>
                    </a:srgbClr>
                  </a:outerShdw>
                </a:effectLst>
              </a:rPr>
              <a:t>– Part 1</a:t>
            </a:r>
            <a:endParaRPr lang="en-US" b="1" dirty="0">
              <a:solidFill>
                <a:srgbClr val="0000FF"/>
              </a:solidFill>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fld id="{19E25DFB-4DC5-4839-85B5-81C32B068733}" type="datetime1">
              <a:rPr lang="en-US" smtClean="0">
                <a:solidFill>
                  <a:prstClr val="black">
                    <a:tint val="75000"/>
                  </a:prstClr>
                </a:solidFill>
              </a:rPr>
              <a:pPr/>
              <a:t>7/22/2014</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6E136A8-5CCC-460C-888D-E3602F438629}"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15296128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914400"/>
            <a:ext cx="8376505" cy="518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FCAA1FD6-1CEE-458E-B89D-FD2E399152C8}" type="datetime1">
              <a:rPr lang="en-US" smtClean="0">
                <a:solidFill>
                  <a:prstClr val="black">
                    <a:tint val="75000"/>
                  </a:prstClr>
                </a:solidFill>
              </a:rPr>
              <a:pPr/>
              <a:t>7/22/2014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6E136A8-5CCC-460C-888D-E3602F438629}" type="slidenum">
              <a:rPr lang="en-US" smtClean="0">
                <a:solidFill>
                  <a:prstClr val="black">
                    <a:tint val="75000"/>
                  </a:prstClr>
                </a:solidFill>
              </a:rPr>
              <a:pPr/>
              <a:t>12</a:t>
            </a:fld>
            <a:endParaRPr lang="en-US" dirty="0">
              <a:solidFill>
                <a:prstClr val="black">
                  <a:tint val="75000"/>
                </a:prstClr>
              </a:solidFill>
            </a:endParaRPr>
          </a:p>
        </p:txBody>
      </p:sp>
      <p:sp>
        <p:nvSpPr>
          <p:cNvPr id="6" name="TextBox 5"/>
          <p:cNvSpPr txBox="1"/>
          <p:nvPr/>
        </p:nvSpPr>
        <p:spPr>
          <a:xfrm>
            <a:off x="609600" y="86380"/>
            <a:ext cx="4316118"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Logod Gear Proposal </a:t>
            </a:r>
            <a:r>
              <a:rPr lang="en-US" sz="2400" b="1" dirty="0" smtClean="0">
                <a:solidFill>
                  <a:srgbClr val="0000FF"/>
                </a:solidFill>
                <a:effectLst>
                  <a:outerShdw blurRad="38100" dist="38100" dir="2700000" algn="tl">
                    <a:srgbClr val="000000">
                      <a:alpha val="43137"/>
                    </a:srgbClr>
                  </a:outerShdw>
                </a:effectLst>
              </a:rPr>
              <a:t>– Part 2</a:t>
            </a:r>
            <a:endParaRPr lang="en-US"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278462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397E6A-AED6-40F8-9E8B-0206512E1879}" type="datetime1">
              <a:rPr lang="en-US" smtClean="0">
                <a:solidFill>
                  <a:prstClr val="black">
                    <a:tint val="75000"/>
                  </a:prstClr>
                </a:solidFill>
              </a:rPr>
              <a:pPr/>
              <a:t>7/22/2014</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6E136A8-5CCC-460C-888D-E3602F438629}"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9000" y="1714500"/>
            <a:ext cx="2286000" cy="3429000"/>
          </a:xfrm>
          <a:prstGeom prst="rect">
            <a:avLst/>
          </a:prstGeom>
        </p:spPr>
      </p:pic>
      <p:sp>
        <p:nvSpPr>
          <p:cNvPr id="6" name="TextBox 5"/>
          <p:cNvSpPr txBox="1"/>
          <p:nvPr/>
        </p:nvSpPr>
        <p:spPr>
          <a:xfrm>
            <a:off x="2570021" y="5334000"/>
            <a:ext cx="3678379" cy="369332"/>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Example with 2 Location Embroidery</a:t>
            </a:r>
          </a:p>
        </p:txBody>
      </p:sp>
      <p:sp>
        <p:nvSpPr>
          <p:cNvPr id="7" name="TextBox 6"/>
          <p:cNvSpPr txBox="1"/>
          <p:nvPr/>
        </p:nvSpPr>
        <p:spPr>
          <a:xfrm>
            <a:off x="2368121" y="6477000"/>
            <a:ext cx="832279" cy="369332"/>
          </a:xfrm>
          <a:prstGeom prst="rect">
            <a:avLst/>
          </a:prstGeom>
          <a:noFill/>
        </p:spPr>
        <p:txBody>
          <a:bodyPr wrap="none" rtlCol="0">
            <a:spAutoFit/>
          </a:bodyPr>
          <a:lstStyle/>
          <a:p>
            <a:r>
              <a:rPr lang="en-US" b="1" dirty="0" smtClean="0">
                <a:solidFill>
                  <a:srgbClr val="0000FF"/>
                </a:solidFill>
                <a:hlinkClick r:id="rId3" action="ppaction://hlinksldjump"/>
              </a:rPr>
              <a:t>Return</a:t>
            </a:r>
            <a:endParaRPr lang="en-US" b="1" dirty="0">
              <a:solidFill>
                <a:srgbClr val="0000FF"/>
              </a:solidFill>
            </a:endParaRPr>
          </a:p>
        </p:txBody>
      </p:sp>
      <p:sp>
        <p:nvSpPr>
          <p:cNvPr id="8" name="TextBox 7"/>
          <p:cNvSpPr txBox="1"/>
          <p:nvPr/>
        </p:nvSpPr>
        <p:spPr>
          <a:xfrm>
            <a:off x="1066800" y="314980"/>
            <a:ext cx="3342710"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Logod Gear Proposal</a:t>
            </a:r>
            <a:endParaRPr lang="en-US"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6908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583229-7379-4606-BE05-47AB1A26284F}" type="datetime1">
              <a:rPr lang="en-US" smtClean="0">
                <a:solidFill>
                  <a:prstClr val="black">
                    <a:tint val="75000"/>
                  </a:prstClr>
                </a:solidFill>
              </a:rPr>
              <a:pPr/>
              <a:t>7/22/2014</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6E136A8-5CCC-460C-888D-E3602F438629}" type="slidenum">
              <a:rPr lang="en-US" smtClean="0">
                <a:solidFill>
                  <a:prstClr val="black">
                    <a:tint val="75000"/>
                  </a:prstClr>
                </a:solidFill>
              </a:rPr>
              <a:pPr/>
              <a:t>14</a:t>
            </a:fld>
            <a:endParaRPr lang="en-US" dirty="0">
              <a:solidFill>
                <a:prstClr val="black">
                  <a:tint val="75000"/>
                </a:prstClr>
              </a:solidFill>
            </a:endParaRPr>
          </a:p>
        </p:txBody>
      </p:sp>
      <p:sp>
        <p:nvSpPr>
          <p:cNvPr id="5" name="Rectangle 4"/>
          <p:cNvSpPr/>
          <p:nvPr/>
        </p:nvSpPr>
        <p:spPr>
          <a:xfrm>
            <a:off x="76200" y="76200"/>
            <a:ext cx="8991600" cy="6755696"/>
          </a:xfrm>
          <a:prstGeom prst="rect">
            <a:avLst/>
          </a:prstGeom>
        </p:spPr>
        <p:txBody>
          <a:bodyPr wrap="square">
            <a:spAutoFit/>
          </a:bodyPr>
          <a:lstStyle/>
          <a:p>
            <a:r>
              <a:rPr lang="en-US" sz="2000" b="1" dirty="0">
                <a:solidFill>
                  <a:srgbClr val="0000FF"/>
                </a:solidFill>
              </a:rPr>
              <a:t>Hoover’s </a:t>
            </a:r>
            <a:r>
              <a:rPr lang="en-US" sz="2000" b="1" dirty="0" smtClean="0">
                <a:solidFill>
                  <a:srgbClr val="0000FF"/>
                </a:solidFill>
              </a:rPr>
              <a:t>Proposal</a:t>
            </a:r>
            <a:endParaRPr lang="en-US" sz="2000" dirty="0">
              <a:solidFill>
                <a:srgbClr val="0000FF"/>
              </a:solidFill>
            </a:endParaRPr>
          </a:p>
          <a:p>
            <a:endParaRPr lang="en-US" sz="1200" dirty="0"/>
          </a:p>
          <a:p>
            <a:r>
              <a:rPr lang="en-US" sz="1600" b="1" u="sng" dirty="0"/>
              <a:t>ROI CHALLENGES AND OPPORTUNITIES - TIME IS MONEY</a:t>
            </a:r>
            <a:endParaRPr lang="en-US" sz="1600" dirty="0"/>
          </a:p>
          <a:p>
            <a:pPr lvl="0"/>
            <a:r>
              <a:rPr lang="en-US" sz="1400" dirty="0"/>
              <a:t>You would spend much more of the already limited resources now just by the man hours spent looking for the right data</a:t>
            </a:r>
          </a:p>
          <a:p>
            <a:pPr lvl="0"/>
            <a:r>
              <a:rPr lang="en-US" sz="1400" dirty="0"/>
              <a:t>Where would your valuable time be best spent? </a:t>
            </a:r>
          </a:p>
          <a:p>
            <a:pPr lvl="0"/>
            <a:r>
              <a:rPr lang="en-US" sz="1400" dirty="0"/>
              <a:t>Most importantly, Hoovers Online ensures that you are spending the greatest portion of the day in sponsorship and results producing activities.   </a:t>
            </a:r>
          </a:p>
          <a:p>
            <a:r>
              <a:rPr lang="en-US" sz="1400" b="1" i="1" dirty="0"/>
              <a:t> </a:t>
            </a:r>
            <a:endParaRPr lang="en-US" sz="1400" dirty="0"/>
          </a:p>
          <a:p>
            <a:r>
              <a:rPr lang="en-US" sz="1600" b="1" u="sng" dirty="0"/>
              <a:t>RECOMMENDATION</a:t>
            </a:r>
            <a:endParaRPr lang="en-US" sz="1600" dirty="0"/>
          </a:p>
          <a:p>
            <a:r>
              <a:rPr lang="en-US" sz="1400" dirty="0" smtClean="0"/>
              <a:t>Being </a:t>
            </a:r>
            <a:r>
              <a:rPr lang="en-US" sz="1400" dirty="0"/>
              <a:t>a Dun and Bradstreet company, businesses are reporting their information to us in order to keep their credit file up to date as well as their Hoover's profile in the best shape possible. Last year we spent a quarter billion in research and made 115 million phone calls verifying information. </a:t>
            </a:r>
            <a:r>
              <a:rPr lang="en-US" sz="1400" dirty="0" smtClean="0"/>
              <a:t>  D&amp;B </a:t>
            </a:r>
            <a:r>
              <a:rPr lang="en-US" sz="1400" dirty="0"/>
              <a:t>does business with over 98% of the Business Week Global 1000 and was ranked #1 on Fortune Magazine's Financial Information Services industry list of "America's Most Admired Companies" three years in a row. These achievements reflect our ongoing commitment to delivering quality commercial insight to our customers.</a:t>
            </a:r>
          </a:p>
          <a:p>
            <a:r>
              <a:rPr lang="en-US" sz="900" dirty="0"/>
              <a:t> </a:t>
            </a:r>
            <a:endParaRPr lang="en-US" sz="900" b="1" dirty="0"/>
          </a:p>
          <a:p>
            <a:r>
              <a:rPr lang="en-US" sz="1600" b="1" u="sng" dirty="0"/>
              <a:t>BENEFIT TO YOU AUTOMATICALLY INCLUDED IN HOOVERS:  </a:t>
            </a:r>
            <a:r>
              <a:rPr lang="en-US" sz="1600" dirty="0"/>
              <a:t>- </a:t>
            </a:r>
          </a:p>
          <a:p>
            <a:pPr marL="285750" lvl="0" indent="-285750">
              <a:buFont typeface="Arial" panose="020B0604020202020204" pitchFamily="34" charset="0"/>
              <a:buChar char="•"/>
            </a:pPr>
            <a:r>
              <a:rPr lang="en-US" sz="1400" dirty="0"/>
              <a:t>Easy to setup and user friendly online interface with unlimited research capabilities </a:t>
            </a:r>
          </a:p>
          <a:p>
            <a:pPr marL="285750" lvl="0" indent="-285750">
              <a:buFont typeface="Arial" panose="020B0604020202020204" pitchFamily="34" charset="0"/>
              <a:buChar char="•"/>
            </a:pPr>
            <a:r>
              <a:rPr lang="en-US" sz="1400" dirty="0"/>
              <a:t>Generate lists of businesses  by geography, size, industry, job titles, and more</a:t>
            </a:r>
          </a:p>
          <a:p>
            <a:pPr marL="285750" lvl="0" indent="-285750">
              <a:buFont typeface="Arial" panose="020B0604020202020204" pitchFamily="34" charset="0"/>
              <a:buChar char="•"/>
            </a:pPr>
            <a:r>
              <a:rPr lang="en-US" sz="1400" dirty="0"/>
              <a:t>Download up to 100,000 unique company DUNS numbered records into any CRM </a:t>
            </a:r>
          </a:p>
          <a:p>
            <a:pPr marL="285750" lvl="0" indent="-285750">
              <a:buFont typeface="Arial" panose="020B0604020202020204" pitchFamily="34" charset="0"/>
              <a:buChar char="•"/>
            </a:pPr>
            <a:r>
              <a:rPr lang="en-US" sz="1400" dirty="0"/>
              <a:t>Unlimited view of contact names, titles, profiles, mailing addresses, and primary phone number</a:t>
            </a:r>
          </a:p>
          <a:p>
            <a:pPr marL="285750" lvl="0" indent="-285750">
              <a:buFont typeface="Arial" panose="020B0604020202020204" pitchFamily="34" charset="0"/>
              <a:buChar char="•"/>
            </a:pPr>
            <a:r>
              <a:rPr lang="en-US" sz="1400" b="1" i="1" dirty="0"/>
              <a:t>Customer support and customized training included</a:t>
            </a:r>
            <a:endParaRPr lang="en-US" sz="1400" dirty="0"/>
          </a:p>
          <a:p>
            <a:r>
              <a:rPr lang="en-US" sz="900" dirty="0"/>
              <a:t> </a:t>
            </a:r>
          </a:p>
          <a:p>
            <a:pPr lvl="3"/>
            <a:r>
              <a:rPr lang="en-US" sz="1600" dirty="0"/>
              <a:t>Standard Corp Rate - $</a:t>
            </a:r>
            <a:r>
              <a:rPr lang="en-US" sz="1600" dirty="0" smtClean="0"/>
              <a:t>6,000 per year</a:t>
            </a:r>
            <a:endParaRPr lang="en-US" sz="1600" dirty="0"/>
          </a:p>
          <a:p>
            <a:pPr lvl="3"/>
            <a:r>
              <a:rPr lang="en-US" sz="1600" dirty="0" smtClean="0"/>
              <a:t>Nonprofit </a:t>
            </a:r>
            <a:r>
              <a:rPr lang="en-US" sz="1600" dirty="0"/>
              <a:t>Rate - </a:t>
            </a:r>
            <a:r>
              <a:rPr lang="en-US" sz="1600" b="1" dirty="0"/>
              <a:t>$4,800 </a:t>
            </a:r>
            <a:r>
              <a:rPr lang="en-US" sz="1600" b="1" dirty="0" smtClean="0"/>
              <a:t>per year</a:t>
            </a:r>
            <a:endParaRPr lang="en-US" sz="1600" dirty="0"/>
          </a:p>
          <a:p>
            <a:r>
              <a:rPr lang="en-US" sz="900" dirty="0"/>
              <a:t>  </a:t>
            </a:r>
          </a:p>
          <a:p>
            <a:pPr lvl="3"/>
            <a:r>
              <a:rPr lang="en-US" sz="1200" b="1" u="sng" dirty="0"/>
              <a:t>PAYMENT AND DISCOUNT OPTIONS</a:t>
            </a:r>
            <a:endParaRPr lang="en-US" sz="1200" dirty="0"/>
          </a:p>
          <a:p>
            <a:pPr lvl="3"/>
            <a:r>
              <a:rPr lang="en-US" sz="1200" dirty="0"/>
              <a:t>Pay in full, get a 5% discount </a:t>
            </a:r>
          </a:p>
          <a:p>
            <a:pPr lvl="3"/>
            <a:r>
              <a:rPr lang="en-US" sz="1200" dirty="0"/>
              <a:t>4 Quarterly Installments</a:t>
            </a:r>
          </a:p>
          <a:p>
            <a:pPr lvl="3"/>
            <a:r>
              <a:rPr lang="en-US" sz="1200" dirty="0"/>
              <a:t>Monthly with 2/12 </a:t>
            </a:r>
            <a:r>
              <a:rPr lang="en-US" sz="1200" dirty="0" smtClean="0"/>
              <a:t>Down payment</a:t>
            </a:r>
            <a:endParaRPr lang="en-US" sz="1200" dirty="0"/>
          </a:p>
          <a:p>
            <a:pPr lvl="3"/>
            <a:r>
              <a:rPr lang="en-US" sz="1200" dirty="0"/>
              <a:t>24 month license – additional 5% discount</a:t>
            </a:r>
          </a:p>
          <a:p>
            <a:pPr lvl="3"/>
            <a:r>
              <a:rPr lang="en-US" sz="1200" dirty="0"/>
              <a:t>36 month license – additional 10% discount</a:t>
            </a:r>
          </a:p>
        </p:txBody>
      </p:sp>
      <p:sp>
        <p:nvSpPr>
          <p:cNvPr id="6" name="TextBox 5"/>
          <p:cNvSpPr txBox="1"/>
          <p:nvPr/>
        </p:nvSpPr>
        <p:spPr>
          <a:xfrm>
            <a:off x="4419600" y="6400800"/>
            <a:ext cx="833690" cy="369332"/>
          </a:xfrm>
          <a:prstGeom prst="rect">
            <a:avLst/>
          </a:prstGeom>
          <a:noFill/>
        </p:spPr>
        <p:txBody>
          <a:bodyPr wrap="none" rtlCol="0">
            <a:spAutoFit/>
          </a:bodyPr>
          <a:lstStyle/>
          <a:p>
            <a:r>
              <a:rPr lang="en-US" b="1" dirty="0" smtClean="0">
                <a:solidFill>
                  <a:srgbClr val="0000FF"/>
                </a:solidFill>
                <a:hlinkClick r:id="rId3" action="ppaction://hlinksldjump"/>
              </a:rPr>
              <a:t>Return</a:t>
            </a:r>
            <a:endParaRPr lang="en-US" b="1" dirty="0">
              <a:solidFill>
                <a:srgbClr val="0000FF"/>
              </a:solidFill>
            </a:endParaRPr>
          </a:p>
        </p:txBody>
      </p:sp>
    </p:spTree>
    <p:extLst>
      <p:ext uri="{BB962C8B-B14F-4D97-AF65-F5344CB8AC3E}">
        <p14:creationId xmlns:p14="http://schemas.microsoft.com/office/powerpoint/2010/main" xmlns="" val="22893441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8382000" cy="1908215"/>
          </a:xfrm>
          <a:prstGeom prst="rect">
            <a:avLst/>
          </a:prstGeom>
        </p:spPr>
        <p:txBody>
          <a:bodyPr wrap="square">
            <a:spAutoFit/>
          </a:bodyPr>
          <a:lstStyle/>
          <a:p>
            <a:r>
              <a:rPr lang="en-US" sz="2800" b="1" dirty="0" smtClean="0">
                <a:solidFill>
                  <a:srgbClr val="0000FF"/>
                </a:solidFill>
                <a:effectLst>
                  <a:outerShdw blurRad="38100" dist="38100" dir="2700000" algn="tl">
                    <a:srgbClr val="000000">
                      <a:alpha val="43137"/>
                    </a:srgbClr>
                  </a:outerShdw>
                </a:effectLst>
                <a:latin typeface="Arial"/>
                <a:ea typeface="Times New Roman"/>
              </a:rPr>
              <a:t>MISSION STATEMENT</a:t>
            </a:r>
            <a:r>
              <a:rPr lang="en-US" sz="2800" b="1" dirty="0" smtClean="0">
                <a:effectLst>
                  <a:outerShdw blurRad="38100" dist="38100" dir="2700000" algn="tl">
                    <a:srgbClr val="000000">
                      <a:alpha val="43137"/>
                    </a:srgbClr>
                  </a:outerShdw>
                </a:effectLst>
                <a:latin typeface="Arial"/>
                <a:ea typeface="Times New Roman"/>
              </a:rPr>
              <a:t>:  </a:t>
            </a:r>
          </a:p>
          <a:p>
            <a:endParaRPr lang="en-US" dirty="0">
              <a:latin typeface="Arial"/>
              <a:ea typeface="Times New Roman"/>
            </a:endParaRPr>
          </a:p>
          <a:p>
            <a:r>
              <a:rPr lang="en-US" sz="2400" dirty="0" smtClean="0">
                <a:effectLst/>
                <a:latin typeface="Arial"/>
                <a:ea typeface="Times New Roman"/>
              </a:rPr>
              <a:t>Solicit Kansas Company executives and employees to become advocates for Kansas Mental Health and provide financial support.</a:t>
            </a:r>
            <a:endParaRPr lang="en-US" sz="3200" dirty="0">
              <a:effectLst/>
              <a:latin typeface="Times New Roman"/>
              <a:ea typeface="Times New Roman"/>
            </a:endParaRPr>
          </a:p>
        </p:txBody>
      </p:sp>
      <p:sp>
        <p:nvSpPr>
          <p:cNvPr id="4" name="Date Placeholder 3"/>
          <p:cNvSpPr>
            <a:spLocks noGrp="1"/>
          </p:cNvSpPr>
          <p:nvPr>
            <p:ph type="dt" sz="half" idx="10"/>
          </p:nvPr>
        </p:nvSpPr>
        <p:spPr/>
        <p:txBody>
          <a:bodyPr/>
          <a:lstStyle/>
          <a:p>
            <a:fld id="{A6B2934A-6C04-4387-B19D-3A5DA9E8CF17}" type="datetime1">
              <a:rPr lang="en-US" smtClean="0">
                <a:solidFill>
                  <a:prstClr val="black">
                    <a:tint val="75000"/>
                  </a:prstClr>
                </a:solidFill>
              </a:rPr>
              <a:pPr/>
              <a:t>7/22/2014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6E136A8-5CCC-460C-888D-E3602F43862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xmlns="" val="21757864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356350"/>
            <a:ext cx="2133600" cy="365125"/>
          </a:xfrm>
        </p:spPr>
        <p:txBody>
          <a:bodyPr/>
          <a:lstStyle/>
          <a:p>
            <a:fld id="{793C473D-F9EE-4545-ABF7-847A52C81DBE}" type="datetime1">
              <a:rPr lang="en-US" smtClean="0">
                <a:solidFill>
                  <a:prstClr val="black">
                    <a:tint val="75000"/>
                  </a:prstClr>
                </a:solidFill>
              </a:rPr>
              <a:pPr/>
              <a:t>7/22/2014</a:t>
            </a:fld>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66E136A8-5CCC-460C-888D-E3602F438629}" type="slidenum">
              <a:rPr lang="en-US" smtClean="0">
                <a:solidFill>
                  <a:prstClr val="black">
                    <a:tint val="75000"/>
                  </a:prstClr>
                </a:solidFill>
              </a:rPr>
              <a:pPr/>
              <a:t>3</a:t>
            </a:fld>
            <a:endParaRPr lang="en-US" dirty="0">
              <a:solidFill>
                <a:prstClr val="black">
                  <a:tint val="75000"/>
                </a:prstClr>
              </a:solidFill>
            </a:endParaRPr>
          </a:p>
        </p:txBody>
      </p:sp>
      <p:sp>
        <p:nvSpPr>
          <p:cNvPr id="7" name="Rectangle 6"/>
          <p:cNvSpPr/>
          <p:nvPr/>
        </p:nvSpPr>
        <p:spPr>
          <a:xfrm>
            <a:off x="304800" y="381000"/>
            <a:ext cx="8763000" cy="5693866"/>
          </a:xfrm>
          <a:prstGeom prst="rect">
            <a:avLst/>
          </a:prstGeom>
        </p:spPr>
        <p:txBody>
          <a:bodyPr wrap="square">
            <a:spAutoFit/>
          </a:bodyPr>
          <a:lstStyle/>
          <a:p>
            <a:r>
              <a:rPr lang="en-US" b="1" dirty="0">
                <a:solidFill>
                  <a:srgbClr val="0000FF"/>
                </a:solidFill>
                <a:effectLst>
                  <a:outerShdw blurRad="38100" dist="38100" dir="2700000" algn="tl">
                    <a:srgbClr val="000000">
                      <a:alpha val="43137"/>
                    </a:srgbClr>
                  </a:outerShdw>
                </a:effectLst>
              </a:rPr>
              <a:t>PROCESS:  </a:t>
            </a:r>
            <a:endParaRPr lang="en-US" b="1" dirty="0" smtClean="0">
              <a:solidFill>
                <a:srgbClr val="0000FF"/>
              </a:solidFill>
              <a:effectLst>
                <a:outerShdw blurRad="38100" dist="38100" dir="2700000" algn="tl">
                  <a:srgbClr val="000000">
                    <a:alpha val="43137"/>
                  </a:srgbClr>
                </a:outerShdw>
              </a:effectLst>
            </a:endParaRPr>
          </a:p>
          <a:p>
            <a:r>
              <a:rPr lang="en-US" sz="1600" dirty="0" smtClean="0"/>
              <a:t>Engage </a:t>
            </a:r>
            <a:r>
              <a:rPr lang="en-US" sz="1600" dirty="0"/>
              <a:t>Wyandotte and Johnson County company executives using my personal story along with information from the “Heartland Study” and information from the Health Care Foundation of Greater Kansas City study “The Costs of Untreated Mental Illness in Greater Kansas City”. </a:t>
            </a:r>
          </a:p>
          <a:p>
            <a:r>
              <a:rPr lang="en-US" dirty="0"/>
              <a:t> </a:t>
            </a:r>
          </a:p>
          <a:p>
            <a:pPr marL="285750" lvl="0" indent="-285750">
              <a:buFont typeface="Arial" panose="020B0604020202020204" pitchFamily="34" charset="0"/>
              <a:buChar char="•"/>
            </a:pPr>
            <a:r>
              <a:rPr lang="en-US" sz="2000" dirty="0"/>
              <a:t>Initiative will use “Top Company Lists” along with research about subject companies and their executives, a minimum of 50 companies will be engaged;</a:t>
            </a:r>
          </a:p>
          <a:p>
            <a:pPr marL="285750" lvl="0" indent="-285750">
              <a:buFont typeface="Arial" panose="020B0604020202020204" pitchFamily="34" charset="0"/>
              <a:buChar char="•"/>
            </a:pPr>
            <a:endParaRPr lang="en-US" sz="2000" dirty="0" smtClean="0"/>
          </a:p>
          <a:p>
            <a:pPr marL="285750" lvl="0" indent="-285750">
              <a:buFont typeface="Arial" panose="020B0604020202020204" pitchFamily="34" charset="0"/>
              <a:buChar char="•"/>
            </a:pPr>
            <a:r>
              <a:rPr lang="en-US" sz="2000" dirty="0" smtClean="0"/>
              <a:t>Preparation </a:t>
            </a:r>
            <a:r>
              <a:rPr lang="en-US" sz="2000" dirty="0"/>
              <a:t>of an Executive Briefing presentation to incorporate the message and request for action and support;</a:t>
            </a:r>
          </a:p>
          <a:p>
            <a:pPr marL="285750" lvl="0" indent="-285750">
              <a:buFont typeface="Arial" panose="020B0604020202020204" pitchFamily="34" charset="0"/>
              <a:buChar char="•"/>
            </a:pPr>
            <a:endParaRPr lang="en-US" sz="2000" dirty="0" smtClean="0"/>
          </a:p>
          <a:p>
            <a:pPr marL="285750" lvl="0" indent="-285750">
              <a:buFont typeface="Arial" panose="020B0604020202020204" pitchFamily="34" charset="0"/>
              <a:buChar char="•"/>
            </a:pPr>
            <a:r>
              <a:rPr lang="en-US" sz="2000" dirty="0" smtClean="0"/>
              <a:t>Presentations </a:t>
            </a:r>
            <a:r>
              <a:rPr lang="en-US" sz="2000" dirty="0"/>
              <a:t>will be made to executives one on one, at staff meetings and at company employee events;</a:t>
            </a:r>
          </a:p>
          <a:p>
            <a:pPr marL="285750" lvl="0" indent="-285750">
              <a:buFont typeface="Arial" panose="020B0604020202020204" pitchFamily="34" charset="0"/>
              <a:buChar char="•"/>
            </a:pPr>
            <a:endParaRPr lang="en-US" sz="2000" dirty="0" smtClean="0"/>
          </a:p>
          <a:p>
            <a:pPr marL="285750" lvl="0" indent="-285750">
              <a:buFont typeface="Arial" panose="020B0604020202020204" pitchFamily="34" charset="0"/>
              <a:buChar char="•"/>
            </a:pPr>
            <a:r>
              <a:rPr lang="en-US" sz="2000" dirty="0" smtClean="0"/>
              <a:t>Initial </a:t>
            </a:r>
            <a:r>
              <a:rPr lang="en-US" sz="2000" dirty="0"/>
              <a:t>engagements will be to companies and executives deemed “friendly to the cause” to gain traction and endorsements; </a:t>
            </a:r>
          </a:p>
          <a:p>
            <a:pPr marL="285750" lvl="0" indent="-285750">
              <a:buFont typeface="Arial" panose="020B0604020202020204" pitchFamily="34" charset="0"/>
              <a:buChar char="•"/>
            </a:pPr>
            <a:endParaRPr lang="en-US" sz="2000" dirty="0" smtClean="0"/>
          </a:p>
          <a:p>
            <a:pPr marL="285750" lvl="0" indent="-285750">
              <a:buFont typeface="Arial" panose="020B0604020202020204" pitchFamily="34" charset="0"/>
              <a:buChar char="•"/>
            </a:pPr>
            <a:r>
              <a:rPr lang="en-US" sz="2000" dirty="0" smtClean="0"/>
              <a:t>Purpose </a:t>
            </a:r>
            <a:r>
              <a:rPr lang="en-US" sz="2000" dirty="0"/>
              <a:t>is to educate especially to de-stigmatize MI, solicit for Advocacy, and solicit for financial support</a:t>
            </a:r>
            <a:r>
              <a:rPr lang="en-US" sz="2000" dirty="0" smtClean="0"/>
              <a:t>.</a:t>
            </a:r>
            <a:endParaRPr lang="en-US" sz="2000" dirty="0"/>
          </a:p>
        </p:txBody>
      </p:sp>
    </p:spTree>
    <p:extLst>
      <p:ext uri="{BB962C8B-B14F-4D97-AF65-F5344CB8AC3E}">
        <p14:creationId xmlns:p14="http://schemas.microsoft.com/office/powerpoint/2010/main" xmlns="" val="2752741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3200" b="1" dirty="0" smtClean="0">
                <a:solidFill>
                  <a:srgbClr val="0000FF"/>
                </a:solidFill>
                <a:effectLst>
                  <a:outerShdw blurRad="38100" dist="38100" dir="2700000" algn="tl">
                    <a:srgbClr val="000000">
                      <a:alpha val="43137"/>
                    </a:srgbClr>
                  </a:outerShdw>
                </a:effectLst>
              </a:rPr>
              <a:t>Recommendations</a:t>
            </a:r>
            <a:endParaRPr lang="en-US" sz="3200"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62000"/>
            <a:ext cx="8458200" cy="5791200"/>
          </a:xfrm>
        </p:spPr>
        <p:txBody>
          <a:bodyPr>
            <a:normAutofit fontScale="40000" lnSpcReduction="20000"/>
          </a:bodyPr>
          <a:lstStyle/>
          <a:p>
            <a:pPr>
              <a:spcBef>
                <a:spcPts val="0"/>
              </a:spcBef>
              <a:buFont typeface="+mj-lt"/>
              <a:buAutoNum type="arabicPeriod"/>
            </a:pPr>
            <a:r>
              <a:rPr lang="en-US" sz="3800" dirty="0" smtClean="0">
                <a:latin typeface="Arial"/>
                <a:ea typeface="Times New Roman"/>
                <a:hlinkClick r:id="rId2" action="ppaction://hlinksldjump"/>
              </a:rPr>
              <a:t>Become </a:t>
            </a:r>
            <a:r>
              <a:rPr lang="en-US" sz="3800" dirty="0">
                <a:latin typeface="Arial"/>
                <a:ea typeface="Times New Roman"/>
                <a:hlinkClick r:id="rId2" action="ppaction://hlinksldjump"/>
              </a:rPr>
              <a:t>a </a:t>
            </a:r>
            <a:r>
              <a:rPr lang="en-US" sz="3800" dirty="0" smtClean="0">
                <a:latin typeface="Arial"/>
                <a:ea typeface="Times New Roman"/>
                <a:hlinkClick r:id="rId2" action="ppaction://hlinksldjump"/>
              </a:rPr>
              <a:t>501(c)3 to facilitate KMHC: </a:t>
            </a:r>
            <a:endParaRPr lang="en-US" sz="3800" dirty="0">
              <a:latin typeface="Times New Roman"/>
              <a:ea typeface="Times New Roman"/>
            </a:endParaRPr>
          </a:p>
          <a:p>
            <a:pPr lvl="1">
              <a:lnSpc>
                <a:spcPct val="115000"/>
              </a:lnSpc>
              <a:spcBef>
                <a:spcPts val="0"/>
              </a:spcBef>
              <a:buFont typeface="+mj-lt"/>
              <a:buAutoNum type="alphaLcPeriod"/>
            </a:pPr>
            <a:r>
              <a:rPr lang="en-US" dirty="0" smtClean="0">
                <a:latin typeface="Arial"/>
                <a:ea typeface="Calibri"/>
                <a:cs typeface="Times New Roman"/>
              </a:rPr>
              <a:t>Recruiting </a:t>
            </a:r>
            <a:r>
              <a:rPr lang="en-US" dirty="0">
                <a:latin typeface="Arial"/>
                <a:ea typeface="Calibri"/>
                <a:cs typeface="Times New Roman"/>
              </a:rPr>
              <a:t>and </a:t>
            </a:r>
            <a:r>
              <a:rPr lang="en-US" dirty="0" smtClean="0">
                <a:latin typeface="Arial"/>
                <a:ea typeface="Calibri"/>
                <a:cs typeface="Times New Roman"/>
              </a:rPr>
              <a:t>training Advocates</a:t>
            </a:r>
            <a:r>
              <a:rPr lang="en-US" dirty="0">
                <a:latin typeface="Arial"/>
                <a:ea typeface="Calibri"/>
                <a:cs typeface="Times New Roman"/>
              </a:rPr>
              <a:t>, </a:t>
            </a:r>
            <a:endParaRPr lang="en-US" dirty="0">
              <a:ea typeface="Calibri"/>
              <a:cs typeface="Times New Roman"/>
            </a:endParaRPr>
          </a:p>
          <a:p>
            <a:pPr lvl="1">
              <a:lnSpc>
                <a:spcPct val="115000"/>
              </a:lnSpc>
              <a:spcBef>
                <a:spcPts val="0"/>
              </a:spcBef>
              <a:buFont typeface="+mj-lt"/>
              <a:buAutoNum type="alphaLcPeriod"/>
            </a:pPr>
            <a:r>
              <a:rPr lang="en-US" dirty="0" smtClean="0">
                <a:latin typeface="Arial"/>
                <a:ea typeface="Calibri"/>
                <a:cs typeface="Times New Roman"/>
              </a:rPr>
              <a:t>Educating </a:t>
            </a:r>
            <a:r>
              <a:rPr lang="en-US" dirty="0">
                <a:latin typeface="Arial"/>
                <a:ea typeface="Calibri"/>
                <a:cs typeface="Times New Roman"/>
              </a:rPr>
              <a:t>companies, their employees and the public about Mental Health and Mental Illness to “de-stigmatize MH &amp; MI</a:t>
            </a:r>
            <a:r>
              <a:rPr lang="en-US" dirty="0" smtClean="0">
                <a:latin typeface="Arial"/>
                <a:ea typeface="Calibri"/>
                <a:cs typeface="Times New Roman"/>
              </a:rPr>
              <a:t>”, </a:t>
            </a:r>
            <a:endParaRPr lang="en-US" dirty="0">
              <a:ea typeface="Calibri"/>
              <a:cs typeface="Times New Roman"/>
            </a:endParaRPr>
          </a:p>
          <a:p>
            <a:pPr lvl="1">
              <a:lnSpc>
                <a:spcPct val="115000"/>
              </a:lnSpc>
              <a:spcBef>
                <a:spcPts val="0"/>
              </a:spcBef>
              <a:buFont typeface="+mj-lt"/>
              <a:buAutoNum type="alphaLcPeriod"/>
            </a:pPr>
            <a:r>
              <a:rPr lang="en-US" dirty="0" smtClean="0">
                <a:latin typeface="Arial"/>
                <a:ea typeface="Calibri"/>
                <a:cs typeface="Times New Roman"/>
              </a:rPr>
              <a:t>Marketing,</a:t>
            </a:r>
          </a:p>
          <a:p>
            <a:pPr lvl="1">
              <a:lnSpc>
                <a:spcPct val="115000"/>
              </a:lnSpc>
              <a:spcBef>
                <a:spcPts val="0"/>
              </a:spcBef>
              <a:buFont typeface="+mj-lt"/>
              <a:buAutoNum type="alphaLcPeriod"/>
            </a:pPr>
            <a:r>
              <a:rPr lang="en-US" dirty="0" smtClean="0">
                <a:latin typeface="Arial"/>
                <a:ea typeface="Calibri"/>
                <a:cs typeface="Times New Roman"/>
              </a:rPr>
              <a:t>Administration,</a:t>
            </a:r>
          </a:p>
          <a:p>
            <a:pPr lvl="1">
              <a:lnSpc>
                <a:spcPct val="115000"/>
              </a:lnSpc>
              <a:spcBef>
                <a:spcPts val="0"/>
              </a:spcBef>
              <a:buFont typeface="+mj-lt"/>
              <a:buAutoNum type="alphaLcPeriod"/>
            </a:pPr>
            <a:r>
              <a:rPr lang="en-US" dirty="0" smtClean="0">
                <a:latin typeface="Arial"/>
                <a:ea typeface="Calibri"/>
                <a:cs typeface="Times New Roman"/>
              </a:rPr>
              <a:t>Enhance KMHC Website to ensure currency and ability to process credit card transactions,</a:t>
            </a:r>
          </a:p>
          <a:p>
            <a:pPr lvl="1">
              <a:lnSpc>
                <a:spcPct val="115000"/>
              </a:lnSpc>
              <a:spcBef>
                <a:spcPts val="0"/>
              </a:spcBef>
              <a:buFont typeface="+mj-lt"/>
              <a:buAutoNum type="alphaLcPeriod"/>
            </a:pPr>
            <a:r>
              <a:rPr lang="en-US" dirty="0" smtClean="0">
                <a:latin typeface="Arial"/>
                <a:ea typeface="Calibri"/>
                <a:cs typeface="Times New Roman"/>
              </a:rPr>
              <a:t>Host annual legislative events,</a:t>
            </a:r>
          </a:p>
          <a:p>
            <a:pPr lvl="1">
              <a:lnSpc>
                <a:spcPct val="115000"/>
              </a:lnSpc>
              <a:spcBef>
                <a:spcPts val="0"/>
              </a:spcBef>
              <a:buFont typeface="+mj-lt"/>
              <a:buAutoNum type="alphaLcPeriod"/>
            </a:pPr>
            <a:r>
              <a:rPr lang="en-US" dirty="0" smtClean="0">
                <a:latin typeface="Arial"/>
                <a:ea typeface="Calibri"/>
                <a:cs typeface="Times New Roman"/>
              </a:rPr>
              <a:t>Host community and business events,</a:t>
            </a:r>
          </a:p>
          <a:p>
            <a:pPr lvl="1">
              <a:lnSpc>
                <a:spcPct val="115000"/>
              </a:lnSpc>
              <a:spcBef>
                <a:spcPts val="0"/>
              </a:spcBef>
              <a:buFont typeface="+mj-lt"/>
              <a:buAutoNum type="alphaLcPeriod"/>
            </a:pPr>
            <a:r>
              <a:rPr lang="en-US" dirty="0" smtClean="0">
                <a:latin typeface="Arial"/>
                <a:ea typeface="Calibri"/>
                <a:cs typeface="Times New Roman"/>
              </a:rPr>
              <a:t>Professional publication of information, e.g. education, advocacy materials, etc.,</a:t>
            </a:r>
          </a:p>
          <a:p>
            <a:pPr lvl="1">
              <a:lnSpc>
                <a:spcPct val="115000"/>
              </a:lnSpc>
              <a:spcBef>
                <a:spcPts val="0"/>
              </a:spcBef>
              <a:buFont typeface="+mj-lt"/>
              <a:buAutoNum type="alphaLcPeriod"/>
            </a:pPr>
            <a:r>
              <a:rPr lang="en-US" dirty="0" smtClean="0">
                <a:latin typeface="Arial"/>
                <a:ea typeface="Calibri"/>
                <a:cs typeface="Times New Roman"/>
              </a:rPr>
              <a:t>Annual Board Strategic Planning retreat, </a:t>
            </a:r>
          </a:p>
          <a:p>
            <a:pPr lvl="1">
              <a:lnSpc>
                <a:spcPct val="115000"/>
              </a:lnSpc>
              <a:spcBef>
                <a:spcPts val="0"/>
              </a:spcBef>
              <a:buFont typeface="+mj-lt"/>
              <a:buAutoNum type="alphaLcPeriod"/>
            </a:pPr>
            <a:r>
              <a:rPr lang="en-US" dirty="0" smtClean="0">
                <a:latin typeface="Arial"/>
                <a:ea typeface="Calibri"/>
                <a:cs typeface="Times New Roman"/>
              </a:rPr>
              <a:t>Online Advocacy Training program, and </a:t>
            </a:r>
          </a:p>
          <a:p>
            <a:pPr lvl="1">
              <a:lnSpc>
                <a:spcPct val="115000"/>
              </a:lnSpc>
              <a:spcBef>
                <a:spcPts val="0"/>
              </a:spcBef>
              <a:buFont typeface="+mj-lt"/>
              <a:buAutoNum type="alphaLcPeriod"/>
            </a:pPr>
            <a:r>
              <a:rPr lang="en-US" dirty="0" smtClean="0">
                <a:latin typeface="Arial"/>
                <a:ea typeface="Calibri"/>
                <a:cs typeface="Times New Roman"/>
              </a:rPr>
              <a:t>Host Mental Health First Aid and or CIT events.</a:t>
            </a:r>
          </a:p>
          <a:p>
            <a:pPr lvl="1">
              <a:lnSpc>
                <a:spcPct val="115000"/>
              </a:lnSpc>
              <a:spcBef>
                <a:spcPts val="0"/>
              </a:spcBef>
              <a:buFont typeface="+mj-lt"/>
              <a:buAutoNum type="alphaLcPeriod"/>
            </a:pPr>
            <a:endParaRPr lang="en-US" sz="2900" dirty="0" smtClean="0">
              <a:latin typeface="Arial"/>
              <a:ea typeface="Calibri"/>
              <a:cs typeface="Times New Roman"/>
            </a:endParaRPr>
          </a:p>
          <a:p>
            <a:pPr>
              <a:lnSpc>
                <a:spcPct val="115000"/>
              </a:lnSpc>
              <a:spcBef>
                <a:spcPts val="0"/>
              </a:spcBef>
              <a:buFont typeface="+mj-lt"/>
              <a:buAutoNum type="arabicPeriod"/>
            </a:pPr>
            <a:endParaRPr lang="en-US" dirty="0">
              <a:latin typeface="Arial"/>
              <a:ea typeface="Times New Roman"/>
              <a:cs typeface="Times New Roman"/>
            </a:endParaRPr>
          </a:p>
          <a:p>
            <a:pPr>
              <a:lnSpc>
                <a:spcPct val="115000"/>
              </a:lnSpc>
              <a:spcBef>
                <a:spcPts val="0"/>
              </a:spcBef>
              <a:buFont typeface="+mj-lt"/>
              <a:buAutoNum type="arabicPeriod"/>
            </a:pPr>
            <a:r>
              <a:rPr lang="en-US" sz="3800" dirty="0" smtClean="0">
                <a:latin typeface="Arial"/>
                <a:ea typeface="Times New Roman"/>
              </a:rPr>
              <a:t>Phased </a:t>
            </a:r>
            <a:r>
              <a:rPr lang="en-US" sz="3800" dirty="0">
                <a:latin typeface="Arial"/>
                <a:ea typeface="Times New Roman"/>
              </a:rPr>
              <a:t>Approach</a:t>
            </a:r>
            <a:endParaRPr lang="en-US" sz="3800" dirty="0">
              <a:latin typeface="Times New Roman"/>
              <a:ea typeface="Times New Roman"/>
            </a:endParaRPr>
          </a:p>
          <a:p>
            <a:pPr lvl="1">
              <a:lnSpc>
                <a:spcPct val="115000"/>
              </a:lnSpc>
              <a:spcBef>
                <a:spcPts val="0"/>
              </a:spcBef>
              <a:buFont typeface="+mj-lt"/>
              <a:buAutoNum type="alphaLcPeriod"/>
            </a:pPr>
            <a:r>
              <a:rPr lang="en-US" dirty="0">
                <a:latin typeface="Arial"/>
                <a:ea typeface="Calibri"/>
                <a:cs typeface="Times New Roman"/>
              </a:rPr>
              <a:t>Initiate program in Wyandotte and Johnson County,</a:t>
            </a:r>
            <a:endParaRPr lang="en-US" dirty="0">
              <a:ea typeface="Calibri"/>
              <a:cs typeface="Times New Roman"/>
            </a:endParaRPr>
          </a:p>
          <a:p>
            <a:pPr lvl="1">
              <a:lnSpc>
                <a:spcPct val="115000"/>
              </a:lnSpc>
              <a:spcBef>
                <a:spcPts val="0"/>
              </a:spcBef>
              <a:buFont typeface="+mj-lt"/>
              <a:buAutoNum type="alphaLcPeriod"/>
            </a:pPr>
            <a:r>
              <a:rPr lang="en-US" dirty="0">
                <a:latin typeface="Arial"/>
                <a:ea typeface="Calibri"/>
                <a:cs typeface="Times New Roman"/>
              </a:rPr>
              <a:t>Subscribe to </a:t>
            </a:r>
            <a:r>
              <a:rPr lang="en-US" dirty="0">
                <a:latin typeface="Arial"/>
                <a:ea typeface="Calibri"/>
                <a:cs typeface="Times New Roman"/>
                <a:hlinkClick r:id="rId3" action="ppaction://hlinksldjump"/>
              </a:rPr>
              <a:t>KC Biz Journal </a:t>
            </a:r>
            <a:r>
              <a:rPr lang="en-US" sz="2000" dirty="0">
                <a:latin typeface="Arial"/>
                <a:ea typeface="Calibri"/>
                <a:cs typeface="Times New Roman"/>
              </a:rPr>
              <a:t>($100 for 12 month subscription)</a:t>
            </a:r>
            <a:r>
              <a:rPr lang="en-US" dirty="0">
                <a:latin typeface="Arial"/>
                <a:ea typeface="Calibri"/>
                <a:cs typeface="Times New Roman"/>
              </a:rPr>
              <a:t>,</a:t>
            </a:r>
            <a:endParaRPr lang="en-US" dirty="0">
              <a:ea typeface="Calibri"/>
              <a:cs typeface="Times New Roman"/>
            </a:endParaRPr>
          </a:p>
          <a:p>
            <a:pPr lvl="1">
              <a:lnSpc>
                <a:spcPct val="115000"/>
              </a:lnSpc>
              <a:spcBef>
                <a:spcPts val="0"/>
              </a:spcBef>
              <a:buFont typeface="+mj-lt"/>
              <a:buAutoNum type="alphaLcPeriod"/>
            </a:pPr>
            <a:r>
              <a:rPr lang="en-US" dirty="0">
                <a:latin typeface="Arial"/>
                <a:ea typeface="Calibri"/>
                <a:cs typeface="Times New Roman"/>
              </a:rPr>
              <a:t>Submit request for 501(c)3 </a:t>
            </a:r>
            <a:r>
              <a:rPr lang="en-US" sz="2000" dirty="0">
                <a:latin typeface="Arial"/>
                <a:ea typeface="Calibri"/>
                <a:cs typeface="Times New Roman"/>
              </a:rPr>
              <a:t>(approximately $1,000), </a:t>
            </a:r>
            <a:endParaRPr lang="en-US" dirty="0">
              <a:ea typeface="Calibri"/>
              <a:cs typeface="Times New Roman"/>
            </a:endParaRPr>
          </a:p>
          <a:p>
            <a:pPr lvl="1">
              <a:lnSpc>
                <a:spcPct val="115000"/>
              </a:lnSpc>
              <a:spcBef>
                <a:spcPts val="0"/>
              </a:spcBef>
              <a:buFont typeface="+mj-lt"/>
              <a:buAutoNum type="alphaLcPeriod"/>
            </a:pPr>
            <a:r>
              <a:rPr lang="en-US" dirty="0">
                <a:solidFill>
                  <a:prstClr val="black"/>
                </a:solidFill>
                <a:latin typeface="Arial"/>
                <a:ea typeface="Calibri"/>
                <a:cs typeface="Times New Roman"/>
              </a:rPr>
              <a:t>Create </a:t>
            </a:r>
            <a:r>
              <a:rPr lang="en-US" dirty="0">
                <a:solidFill>
                  <a:prstClr val="black"/>
                </a:solidFill>
                <a:latin typeface="Arial"/>
                <a:ea typeface="Calibri"/>
                <a:cs typeface="Times New Roman"/>
                <a:hlinkClick r:id="rId4" action="ppaction://hlinksldjump"/>
              </a:rPr>
              <a:t>Corporate Sponsorships Program</a:t>
            </a:r>
            <a:endParaRPr lang="en-US" dirty="0">
              <a:solidFill>
                <a:prstClr val="black"/>
              </a:solidFill>
              <a:latin typeface="Arial"/>
              <a:ea typeface="Calibri"/>
              <a:cs typeface="Times New Roman"/>
            </a:endParaRPr>
          </a:p>
          <a:p>
            <a:pPr lvl="1">
              <a:lnSpc>
                <a:spcPct val="115000"/>
              </a:lnSpc>
              <a:spcBef>
                <a:spcPts val="0"/>
              </a:spcBef>
              <a:buFont typeface="+mj-lt"/>
              <a:buAutoNum type="alphaLcPeriod"/>
            </a:pPr>
            <a:r>
              <a:rPr lang="en-US" dirty="0">
                <a:solidFill>
                  <a:prstClr val="black"/>
                </a:solidFill>
                <a:latin typeface="Arial"/>
                <a:ea typeface="Calibri"/>
                <a:cs typeface="Times New Roman"/>
              </a:rPr>
              <a:t>Create </a:t>
            </a:r>
            <a:r>
              <a:rPr lang="en-US" dirty="0">
                <a:solidFill>
                  <a:prstClr val="black"/>
                </a:solidFill>
                <a:latin typeface="Arial"/>
                <a:ea typeface="Calibri"/>
                <a:cs typeface="Times New Roman"/>
                <a:hlinkClick r:id="rId5" action="ppaction://hlinksldjump"/>
              </a:rPr>
              <a:t>Individual Sponsorships </a:t>
            </a:r>
            <a:r>
              <a:rPr lang="en-US" dirty="0" smtClean="0">
                <a:solidFill>
                  <a:prstClr val="black"/>
                </a:solidFill>
                <a:latin typeface="Arial"/>
                <a:ea typeface="Calibri"/>
                <a:cs typeface="Times New Roman"/>
                <a:hlinkClick r:id="rId5" action="ppaction://hlinksldjump"/>
              </a:rPr>
              <a:t>Program</a:t>
            </a:r>
            <a:endParaRPr lang="en-US" dirty="0" smtClean="0">
              <a:latin typeface="Arial"/>
              <a:ea typeface="Calibri"/>
              <a:cs typeface="Times New Roman"/>
            </a:endParaRPr>
          </a:p>
          <a:p>
            <a:pPr lvl="1">
              <a:lnSpc>
                <a:spcPct val="115000"/>
              </a:lnSpc>
              <a:spcBef>
                <a:spcPts val="0"/>
              </a:spcBef>
              <a:buFont typeface="+mj-lt"/>
              <a:buAutoNum type="alphaLcPeriod"/>
            </a:pPr>
            <a:r>
              <a:rPr lang="en-US" dirty="0" smtClean="0">
                <a:latin typeface="Arial"/>
                <a:ea typeface="Calibri"/>
                <a:cs typeface="Times New Roman"/>
              </a:rPr>
              <a:t>Approve </a:t>
            </a:r>
            <a:r>
              <a:rPr lang="en-US" dirty="0" smtClean="0">
                <a:latin typeface="Arial"/>
                <a:ea typeface="Calibri"/>
                <a:cs typeface="Times New Roman"/>
                <a:hlinkClick r:id="rId6" action="ppaction://hlinksldjump"/>
              </a:rPr>
              <a:t>KMHC Logo</a:t>
            </a:r>
            <a:endParaRPr lang="en-US" dirty="0" smtClean="0">
              <a:latin typeface="Arial"/>
              <a:ea typeface="Calibri"/>
              <a:cs typeface="Times New Roman"/>
            </a:endParaRPr>
          </a:p>
          <a:p>
            <a:pPr lvl="1">
              <a:lnSpc>
                <a:spcPct val="115000"/>
              </a:lnSpc>
              <a:spcBef>
                <a:spcPts val="0"/>
              </a:spcBef>
              <a:buFont typeface="+mj-lt"/>
              <a:buAutoNum type="alphaLcPeriod"/>
            </a:pPr>
            <a:r>
              <a:rPr lang="en-US" dirty="0" smtClean="0">
                <a:latin typeface="Arial"/>
                <a:ea typeface="Calibri"/>
                <a:cs typeface="Times New Roman"/>
                <a:hlinkClick r:id="rId7" action="ppaction://hlinksldjump"/>
              </a:rPr>
              <a:t>Logod Gear Proposal</a:t>
            </a:r>
            <a:endParaRPr lang="en-US" dirty="0" smtClean="0">
              <a:latin typeface="Arial"/>
              <a:ea typeface="Calibri"/>
              <a:cs typeface="Times New Roman"/>
            </a:endParaRPr>
          </a:p>
          <a:p>
            <a:pPr lvl="1">
              <a:lnSpc>
                <a:spcPct val="115000"/>
              </a:lnSpc>
              <a:spcBef>
                <a:spcPts val="0"/>
              </a:spcBef>
              <a:buFont typeface="+mj-lt"/>
              <a:buAutoNum type="alphaLcPeriod"/>
            </a:pPr>
            <a:r>
              <a:rPr lang="en-US" dirty="0" smtClean="0">
                <a:latin typeface="Arial"/>
                <a:ea typeface="Calibri"/>
                <a:cs typeface="Times New Roman"/>
              </a:rPr>
              <a:t>Success </a:t>
            </a:r>
            <a:r>
              <a:rPr lang="en-US" dirty="0">
                <a:latin typeface="Arial"/>
                <a:ea typeface="Calibri"/>
                <a:cs typeface="Times New Roman"/>
              </a:rPr>
              <a:t>criteria:</a:t>
            </a:r>
            <a:endParaRPr lang="en-US" dirty="0">
              <a:ea typeface="Calibri"/>
              <a:cs typeface="Times New Roman"/>
            </a:endParaRPr>
          </a:p>
          <a:p>
            <a:pPr lvl="2">
              <a:lnSpc>
                <a:spcPct val="115000"/>
              </a:lnSpc>
              <a:spcBef>
                <a:spcPts val="0"/>
              </a:spcBef>
              <a:buFont typeface="+mj-lt"/>
              <a:buAutoNum type="romanLcPeriod"/>
            </a:pPr>
            <a:r>
              <a:rPr lang="en-US" sz="2300" dirty="0">
                <a:latin typeface="Arial"/>
                <a:ea typeface="Calibri"/>
                <a:cs typeface="Times New Roman"/>
              </a:rPr>
              <a:t>50 Companies engaged,</a:t>
            </a:r>
            <a:endParaRPr lang="en-US" sz="3500" dirty="0">
              <a:ea typeface="Calibri"/>
              <a:cs typeface="Times New Roman"/>
            </a:endParaRPr>
          </a:p>
          <a:p>
            <a:pPr lvl="2">
              <a:lnSpc>
                <a:spcPct val="115000"/>
              </a:lnSpc>
              <a:spcBef>
                <a:spcPts val="0"/>
              </a:spcBef>
              <a:buFont typeface="+mj-lt"/>
              <a:buAutoNum type="romanLcPeriod"/>
            </a:pPr>
            <a:r>
              <a:rPr lang="en-US" sz="2300" dirty="0">
                <a:latin typeface="Arial"/>
                <a:ea typeface="Calibri"/>
                <a:cs typeface="Times New Roman"/>
              </a:rPr>
              <a:t>Greater than $100,000 contributed,</a:t>
            </a:r>
            <a:endParaRPr lang="en-US" sz="3500" dirty="0">
              <a:ea typeface="Calibri"/>
              <a:cs typeface="Times New Roman"/>
            </a:endParaRPr>
          </a:p>
          <a:p>
            <a:pPr lvl="2">
              <a:lnSpc>
                <a:spcPct val="115000"/>
              </a:lnSpc>
              <a:spcBef>
                <a:spcPts val="0"/>
              </a:spcBef>
              <a:buFont typeface="+mj-lt"/>
              <a:buAutoNum type="romanLcPeriod"/>
            </a:pPr>
            <a:r>
              <a:rPr lang="en-US" sz="2300" dirty="0">
                <a:latin typeface="Arial"/>
                <a:ea typeface="Calibri"/>
                <a:cs typeface="Times New Roman"/>
              </a:rPr>
              <a:t>50 new Advocates recruited.</a:t>
            </a:r>
            <a:endParaRPr lang="en-US" sz="3500" dirty="0">
              <a:ea typeface="Calibri"/>
              <a:cs typeface="Times New Roman"/>
            </a:endParaRPr>
          </a:p>
          <a:p>
            <a:pPr lvl="1">
              <a:lnSpc>
                <a:spcPct val="115000"/>
              </a:lnSpc>
              <a:spcBef>
                <a:spcPts val="0"/>
              </a:spcBef>
              <a:buFont typeface="+mj-lt"/>
              <a:buAutoNum type="alphaLcPeriod"/>
            </a:pPr>
            <a:r>
              <a:rPr lang="en-US" dirty="0">
                <a:latin typeface="Arial"/>
                <a:ea typeface="Calibri"/>
                <a:cs typeface="Times New Roman"/>
              </a:rPr>
              <a:t>Next Steps if Successful:</a:t>
            </a:r>
            <a:endParaRPr lang="en-US" dirty="0">
              <a:ea typeface="Calibri"/>
              <a:cs typeface="Times New Roman"/>
            </a:endParaRPr>
          </a:p>
          <a:p>
            <a:pPr lvl="2">
              <a:lnSpc>
                <a:spcPct val="115000"/>
              </a:lnSpc>
              <a:spcBef>
                <a:spcPts val="0"/>
              </a:spcBef>
              <a:buFont typeface="+mj-lt"/>
              <a:buAutoNum type="romanLcPeriod"/>
            </a:pPr>
            <a:r>
              <a:rPr lang="en-US" sz="2300" dirty="0">
                <a:latin typeface="Arial"/>
                <a:ea typeface="Calibri"/>
                <a:cs typeface="Times New Roman"/>
              </a:rPr>
              <a:t>Acquire </a:t>
            </a:r>
            <a:r>
              <a:rPr lang="en-US" sz="2300" dirty="0">
                <a:latin typeface="Arial"/>
                <a:ea typeface="Calibri"/>
                <a:cs typeface="Times New Roman"/>
                <a:hlinkClick r:id="rId8" action="ppaction://hlinksldjump"/>
              </a:rPr>
              <a:t>Hoover’s</a:t>
            </a:r>
            <a:r>
              <a:rPr lang="en-US" sz="2300" dirty="0">
                <a:latin typeface="Arial"/>
                <a:ea typeface="Calibri"/>
                <a:cs typeface="Times New Roman"/>
              </a:rPr>
              <a:t>,</a:t>
            </a:r>
            <a:endParaRPr lang="en-US" sz="3500" dirty="0">
              <a:ea typeface="Calibri"/>
              <a:cs typeface="Times New Roman"/>
            </a:endParaRPr>
          </a:p>
          <a:p>
            <a:pPr lvl="2">
              <a:lnSpc>
                <a:spcPct val="115000"/>
              </a:lnSpc>
              <a:spcBef>
                <a:spcPts val="0"/>
              </a:spcBef>
              <a:buFont typeface="+mj-lt"/>
              <a:buAutoNum type="romanLcPeriod"/>
            </a:pPr>
            <a:r>
              <a:rPr lang="en-US" sz="2300" dirty="0">
                <a:latin typeface="Arial"/>
                <a:ea typeface="Calibri"/>
                <a:cs typeface="Times New Roman"/>
              </a:rPr>
              <a:t>Identify and “recruit” Advocates for Topeka and </a:t>
            </a:r>
            <a:r>
              <a:rPr lang="en-US" sz="2300" dirty="0" smtClean="0">
                <a:latin typeface="Arial"/>
                <a:ea typeface="Calibri"/>
                <a:cs typeface="Times New Roman"/>
              </a:rPr>
              <a:t>Wichita.</a:t>
            </a:r>
            <a:endParaRPr lang="en-US" sz="3500" dirty="0" smtClean="0">
              <a:ea typeface="Calibri"/>
              <a:cs typeface="Times New Roman"/>
            </a:endParaRPr>
          </a:p>
          <a:p>
            <a:pPr>
              <a:lnSpc>
                <a:spcPct val="115000"/>
              </a:lnSpc>
              <a:spcBef>
                <a:spcPts val="0"/>
              </a:spcBef>
              <a:buFont typeface="+mj-lt"/>
              <a:buAutoNum type="arabicPeriod"/>
            </a:pPr>
            <a:endParaRPr lang="en-US" dirty="0">
              <a:latin typeface="Arial"/>
              <a:ea typeface="Times New Roman"/>
              <a:cs typeface="Times New Roman"/>
            </a:endParaRPr>
          </a:p>
          <a:p>
            <a:pPr>
              <a:lnSpc>
                <a:spcPct val="115000"/>
              </a:lnSpc>
              <a:spcBef>
                <a:spcPts val="0"/>
              </a:spcBef>
              <a:buFont typeface="+mj-lt"/>
              <a:buAutoNum type="arabicPeriod"/>
            </a:pPr>
            <a:r>
              <a:rPr lang="en-US" sz="3800" dirty="0" smtClean="0">
                <a:latin typeface="Arial"/>
                <a:ea typeface="Times New Roman"/>
              </a:rPr>
              <a:t>Timeframe</a:t>
            </a:r>
            <a:r>
              <a:rPr lang="en-US" sz="3800" dirty="0">
                <a:latin typeface="Arial"/>
                <a:ea typeface="Times New Roman"/>
              </a:rPr>
              <a:t>:</a:t>
            </a:r>
            <a:endParaRPr lang="en-US" sz="3800" dirty="0">
              <a:latin typeface="Times New Roman"/>
              <a:ea typeface="Times New Roman"/>
            </a:endParaRPr>
          </a:p>
          <a:p>
            <a:pPr lvl="1">
              <a:spcBef>
                <a:spcPts val="0"/>
              </a:spcBef>
              <a:buFont typeface="+mj-lt"/>
              <a:buAutoNum type="alphaLcPeriod"/>
            </a:pPr>
            <a:r>
              <a:rPr lang="en-US" dirty="0">
                <a:latin typeface="Arial"/>
                <a:ea typeface="Times New Roman"/>
              </a:rPr>
              <a:t>Review initiative </a:t>
            </a:r>
            <a:r>
              <a:rPr lang="en-US" dirty="0" smtClean="0">
                <a:latin typeface="Arial"/>
                <a:ea typeface="Times New Roman"/>
              </a:rPr>
              <a:t>6/25 </a:t>
            </a:r>
            <a:r>
              <a:rPr lang="en-US" sz="2000" dirty="0" smtClean="0">
                <a:latin typeface="Arial"/>
                <a:ea typeface="Times New Roman"/>
              </a:rPr>
              <a:t>(complete)</a:t>
            </a:r>
            <a:r>
              <a:rPr lang="en-US" dirty="0" smtClean="0">
                <a:latin typeface="Arial"/>
                <a:ea typeface="Times New Roman"/>
              </a:rPr>
              <a:t>,</a:t>
            </a:r>
            <a:endParaRPr lang="en-US" dirty="0">
              <a:latin typeface="Times New Roman"/>
              <a:ea typeface="Times New Roman"/>
            </a:endParaRPr>
          </a:p>
          <a:p>
            <a:pPr lvl="1">
              <a:spcBef>
                <a:spcPts val="0"/>
              </a:spcBef>
              <a:buFont typeface="+mj-lt"/>
              <a:buAutoNum type="alphaLcPeriod"/>
            </a:pPr>
            <a:r>
              <a:rPr lang="en-US" dirty="0">
                <a:latin typeface="Arial"/>
                <a:ea typeface="Times New Roman"/>
              </a:rPr>
              <a:t>Board discussion initiated and complete by next meeting,</a:t>
            </a:r>
            <a:endParaRPr lang="en-US" dirty="0">
              <a:latin typeface="Times New Roman"/>
              <a:ea typeface="Times New Roman"/>
            </a:endParaRPr>
          </a:p>
          <a:p>
            <a:pPr lvl="1">
              <a:spcBef>
                <a:spcPts val="0"/>
              </a:spcBef>
              <a:buFont typeface="+mj-lt"/>
              <a:buAutoNum type="alphaLcPeriod"/>
            </a:pPr>
            <a:r>
              <a:rPr lang="en-US" dirty="0">
                <a:latin typeface="Arial"/>
                <a:ea typeface="Times New Roman"/>
              </a:rPr>
              <a:t>Board and membership review and go / no-go decision – 7/23,</a:t>
            </a:r>
            <a:endParaRPr lang="en-US" dirty="0">
              <a:latin typeface="Times New Roman"/>
              <a:ea typeface="Times New Roman"/>
            </a:endParaRPr>
          </a:p>
          <a:p>
            <a:pPr lvl="1">
              <a:spcBef>
                <a:spcPts val="0"/>
              </a:spcBef>
              <a:buFont typeface="+mj-lt"/>
              <a:buAutoNum type="alphaLcPeriod"/>
            </a:pPr>
            <a:r>
              <a:rPr lang="en-US" dirty="0">
                <a:latin typeface="Arial"/>
                <a:ea typeface="Times New Roman"/>
              </a:rPr>
              <a:t>Go forward in 2015 or not – December Board meeting.</a:t>
            </a:r>
            <a:endParaRPr lang="en-US" dirty="0">
              <a:latin typeface="Times New Roman"/>
              <a:ea typeface="Times New Roman"/>
            </a:endParaRPr>
          </a:p>
          <a:p>
            <a:pPr>
              <a:lnSpc>
                <a:spcPct val="115000"/>
              </a:lnSpc>
              <a:spcBef>
                <a:spcPts val="0"/>
              </a:spcBef>
              <a:buFont typeface="+mj-lt"/>
              <a:buAutoNum type="arabicPeriod"/>
            </a:pPr>
            <a:endParaRPr lang="en-US" sz="3000" dirty="0">
              <a:ea typeface="Calibri"/>
              <a:cs typeface="Times New Roman"/>
            </a:endParaRPr>
          </a:p>
        </p:txBody>
      </p:sp>
      <p:sp>
        <p:nvSpPr>
          <p:cNvPr id="4" name="Date Placeholder 3"/>
          <p:cNvSpPr>
            <a:spLocks noGrp="1"/>
          </p:cNvSpPr>
          <p:nvPr>
            <p:ph type="dt" sz="half" idx="10"/>
          </p:nvPr>
        </p:nvSpPr>
        <p:spPr/>
        <p:txBody>
          <a:bodyPr/>
          <a:lstStyle/>
          <a:p>
            <a:fld id="{CD117E16-E467-4C8C-A831-94EA4184C730}" type="datetime1">
              <a:rPr lang="en-US" smtClean="0">
                <a:solidFill>
                  <a:prstClr val="black">
                    <a:tint val="75000"/>
                  </a:prstClr>
                </a:solidFill>
              </a:rPr>
              <a:pPr/>
              <a:t>7/22/2014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6E136A8-5CCC-460C-888D-E3602F438629}"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xmlns="" val="614312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57200"/>
            <a:ext cx="8153400" cy="5109091"/>
          </a:xfrm>
          <a:prstGeom prst="rect">
            <a:avLst/>
          </a:prstGeom>
        </p:spPr>
        <p:txBody>
          <a:bodyPr wrap="square">
            <a:spAutoFit/>
          </a:bodyPr>
          <a:lstStyle/>
          <a:p>
            <a:r>
              <a:rPr lang="en-US" sz="2000" b="1" u="sng" dirty="0">
                <a:solidFill>
                  <a:srgbClr val="0000FF"/>
                </a:solidFill>
                <a:effectLst>
                  <a:outerShdw blurRad="38100" dist="38100" dir="2700000" algn="tl">
                    <a:srgbClr val="000000">
                      <a:alpha val="43137"/>
                    </a:srgbClr>
                  </a:outerShdw>
                </a:effectLst>
              </a:rPr>
              <a:t>501(c)3 Processes and Documentation</a:t>
            </a:r>
            <a:endParaRPr lang="en-US" sz="2000" b="1" dirty="0">
              <a:solidFill>
                <a:srgbClr val="0000FF"/>
              </a:solidFill>
              <a:effectLst>
                <a:outerShdw blurRad="38100" dist="38100" dir="2700000" algn="tl">
                  <a:srgbClr val="000000">
                    <a:alpha val="43137"/>
                  </a:srgbClr>
                </a:outerShdw>
              </a:effectLst>
            </a:endParaRPr>
          </a:p>
          <a:p>
            <a:r>
              <a:rPr lang="en-US" b="1" dirty="0"/>
              <a:t> </a:t>
            </a:r>
            <a:endParaRPr lang="en-US" dirty="0"/>
          </a:p>
          <a:p>
            <a:r>
              <a:rPr lang="en-US" dirty="0"/>
              <a:t>A 501(c)(3) and 501(c)(4) are both tax-exempt organizations and do not have to pay taxes on the money donated to the organization, </a:t>
            </a:r>
            <a:r>
              <a:rPr lang="en-US" b="1" dirty="0">
                <a:solidFill>
                  <a:srgbClr val="00B050"/>
                </a:solidFill>
              </a:rPr>
              <a:t>but only the donations provided to a 501(c)(3) are a tax write-off for the donors.</a:t>
            </a:r>
            <a:r>
              <a:rPr lang="en-US" dirty="0">
                <a:solidFill>
                  <a:srgbClr val="00B050"/>
                </a:solidFill>
              </a:rPr>
              <a:t> </a:t>
            </a:r>
            <a:r>
              <a:rPr lang="en-US" b="1" dirty="0">
                <a:solidFill>
                  <a:srgbClr val="FF0000"/>
                </a:solidFill>
              </a:rPr>
              <a:t>Donating to a 501(C)(4) organization does not allow the donor to write-off the donation </a:t>
            </a:r>
            <a:r>
              <a:rPr lang="en-US" dirty="0"/>
              <a:t>--- except for a few limited types of organizations, such as fire or rescue or certain types of veterans' organizations, as described in the IRS code. A 501(c)(3) must also provide the donor with a receipt for the amount of the donation or a receipt for the value of the donation, while the 501(c)(4) does not have to do the same.</a:t>
            </a:r>
          </a:p>
          <a:p>
            <a:r>
              <a:rPr lang="en-US" b="1" dirty="0"/>
              <a:t>Kansas Requirements and Forms:</a:t>
            </a:r>
            <a:endParaRPr lang="en-US" dirty="0"/>
          </a:p>
          <a:p>
            <a:r>
              <a:rPr lang="en-US" sz="1400" u="sng" dirty="0">
                <a:hlinkClick r:id="rId2"/>
              </a:rPr>
              <a:t>http://kslegislature.org/li/b2013_14/statute/017_000_0000_chapter/017_017_0000_article/017_017_0063_section/017_017_0063_k/</a:t>
            </a:r>
            <a:endParaRPr lang="en-US" sz="1400" dirty="0"/>
          </a:p>
          <a:p>
            <a:r>
              <a:rPr lang="en-US" sz="1400" u="sng" dirty="0">
                <a:hlinkClick r:id="rId3"/>
              </a:rPr>
              <a:t>http://www.kssos.org/forms/business_services/SC.pdf</a:t>
            </a:r>
            <a:endParaRPr lang="en-US" sz="1400" dirty="0"/>
          </a:p>
          <a:p>
            <a:r>
              <a:rPr lang="en-US" sz="1400" u="sng" dirty="0">
                <a:hlinkClick r:id="rId4"/>
              </a:rPr>
              <a:t>http://www.multistatefiling.org/</a:t>
            </a:r>
            <a:endParaRPr lang="en-US" sz="1400" dirty="0"/>
          </a:p>
          <a:p>
            <a:r>
              <a:rPr lang="en-US" dirty="0"/>
              <a:t> </a:t>
            </a:r>
          </a:p>
          <a:p>
            <a:r>
              <a:rPr lang="en-US" b="1" dirty="0"/>
              <a:t>IRS Requirements and Forms</a:t>
            </a:r>
            <a:endParaRPr lang="en-US" dirty="0"/>
          </a:p>
          <a:p>
            <a:r>
              <a:rPr lang="en-US" sz="1400" u="sng" dirty="0">
                <a:hlinkClick r:id="rId5"/>
              </a:rPr>
              <a:t>http://www.irs.gov/Charities-&amp;-Non-Profits/Private-Foundations/Life-Cycle-of-a-Private-Foundation-Applying-to-the-IRS</a:t>
            </a:r>
            <a:endParaRPr lang="en-US" sz="1400" dirty="0"/>
          </a:p>
        </p:txBody>
      </p:sp>
      <p:sp>
        <p:nvSpPr>
          <p:cNvPr id="4" name="TextBox 3">
            <a:hlinkClick r:id="" action="ppaction://hlinkshowjump?jump=lastslideviewed"/>
          </p:cNvPr>
          <p:cNvSpPr txBox="1"/>
          <p:nvPr/>
        </p:nvSpPr>
        <p:spPr>
          <a:xfrm>
            <a:off x="689361" y="5715000"/>
            <a:ext cx="833690" cy="369332"/>
          </a:xfrm>
          <a:prstGeom prst="rect">
            <a:avLst/>
          </a:prstGeom>
          <a:noFill/>
        </p:spPr>
        <p:txBody>
          <a:bodyPr wrap="none" rtlCol="0">
            <a:spAutoFit/>
          </a:bodyPr>
          <a:lstStyle/>
          <a:p>
            <a:r>
              <a:rPr lang="en-US" b="1" dirty="0" smtClean="0">
                <a:solidFill>
                  <a:srgbClr val="0000FF"/>
                </a:solidFill>
                <a:hlinkClick r:id="rId6" action="ppaction://hlinksldjump"/>
              </a:rPr>
              <a:t>Return</a:t>
            </a:r>
            <a:endParaRPr lang="en-US" b="1" dirty="0">
              <a:solidFill>
                <a:srgbClr val="0000FF"/>
              </a:solidFill>
            </a:endParaRPr>
          </a:p>
        </p:txBody>
      </p:sp>
      <p:sp>
        <p:nvSpPr>
          <p:cNvPr id="5" name="Date Placeholder 4"/>
          <p:cNvSpPr>
            <a:spLocks noGrp="1"/>
          </p:cNvSpPr>
          <p:nvPr>
            <p:ph type="dt" sz="half" idx="10"/>
          </p:nvPr>
        </p:nvSpPr>
        <p:spPr/>
        <p:txBody>
          <a:bodyPr/>
          <a:lstStyle/>
          <a:p>
            <a:fld id="{D17F358E-E7F4-4545-816D-241DA2C09961}" type="datetime1">
              <a:rPr lang="en-US" smtClean="0">
                <a:solidFill>
                  <a:prstClr val="black">
                    <a:tint val="75000"/>
                  </a:prstClr>
                </a:solidFill>
              </a:rPr>
              <a:pPr/>
              <a:t>7/22/2014</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xmlns="" val="11185839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609600"/>
            <a:ext cx="7696200" cy="5355312"/>
          </a:xfrm>
          <a:prstGeom prst="rect">
            <a:avLst/>
          </a:prstGeom>
        </p:spPr>
        <p:txBody>
          <a:bodyPr wrap="square">
            <a:spAutoFit/>
          </a:bodyPr>
          <a:lstStyle/>
          <a:p>
            <a:r>
              <a:rPr lang="en-US" sz="2000" b="1" dirty="0">
                <a:solidFill>
                  <a:srgbClr val="0000FF"/>
                </a:solidFill>
                <a:effectLst>
                  <a:outerShdw blurRad="38100" dist="38100" dir="2700000" algn="tl">
                    <a:srgbClr val="000000">
                      <a:alpha val="43137"/>
                    </a:srgbClr>
                  </a:outerShdw>
                </a:effectLst>
              </a:rPr>
              <a:t>Kansas City Business Journal </a:t>
            </a:r>
            <a:r>
              <a:rPr lang="en-US" sz="2000" b="1" dirty="0" smtClean="0">
                <a:solidFill>
                  <a:srgbClr val="0000FF"/>
                </a:solidFill>
                <a:effectLst>
                  <a:outerShdw blurRad="38100" dist="38100" dir="2700000" algn="tl">
                    <a:srgbClr val="000000">
                      <a:alpha val="43137"/>
                    </a:srgbClr>
                  </a:outerShdw>
                </a:effectLst>
              </a:rPr>
              <a:t>Features Weekly </a:t>
            </a:r>
            <a:r>
              <a:rPr lang="en-US" sz="2000" b="1" dirty="0">
                <a:solidFill>
                  <a:srgbClr val="0000FF"/>
                </a:solidFill>
                <a:effectLst>
                  <a:outerShdw blurRad="38100" dist="38100" dir="2700000" algn="tl">
                    <a:srgbClr val="000000">
                      <a:alpha val="43137"/>
                    </a:srgbClr>
                  </a:outerShdw>
                </a:effectLst>
              </a:rPr>
              <a:t>Edition</a:t>
            </a:r>
            <a:r>
              <a:rPr lang="en-US" dirty="0"/>
              <a:t/>
            </a:r>
            <a:br>
              <a:rPr lang="en-US" dirty="0"/>
            </a:br>
            <a:endParaRPr lang="en-US" dirty="0" smtClean="0"/>
          </a:p>
          <a:p>
            <a:pPr marL="285750" indent="-285750">
              <a:buFont typeface="Arial" panose="020B0604020202020204" pitchFamily="34" charset="0"/>
              <a:buChar char="•"/>
            </a:pPr>
            <a:r>
              <a:rPr lang="en-US" dirty="0" smtClean="0"/>
              <a:t>Filled </a:t>
            </a:r>
            <a:r>
              <a:rPr lang="en-US" dirty="0"/>
              <a:t>with "must read" stories, industry news and reporter insights, exclusive interviews with local business leaders, and expanded Top 25 Lists</a:t>
            </a:r>
          </a:p>
          <a:p>
            <a:pPr marL="285750" lvl="0" indent="-285750">
              <a:buFont typeface="Arial" panose="020B0604020202020204" pitchFamily="34" charset="0"/>
              <a:buChar char="•"/>
            </a:pPr>
            <a:endParaRPr lang="en-US" b="1" dirty="0" smtClean="0"/>
          </a:p>
          <a:p>
            <a:pPr marL="285750" lvl="0" indent="-285750">
              <a:buFont typeface="Arial" panose="020B0604020202020204" pitchFamily="34" charset="0"/>
              <a:buChar char="•"/>
            </a:pPr>
            <a:r>
              <a:rPr lang="en-US" b="1" dirty="0" smtClean="0"/>
              <a:t>Apple </a:t>
            </a:r>
            <a:r>
              <a:rPr lang="en-US" b="1" dirty="0"/>
              <a:t>Newsstand App</a:t>
            </a:r>
            <a:r>
              <a:rPr lang="en-US" dirty="0"/>
              <a:t/>
            </a:r>
            <a:br>
              <a:rPr lang="en-US" dirty="0"/>
            </a:br>
            <a:r>
              <a:rPr lang="en-US" dirty="0"/>
              <a:t>FREE access to Weekly Editions on your iPad or iPhone</a:t>
            </a:r>
          </a:p>
          <a:p>
            <a:pPr marL="285750" lvl="0" indent="-285750">
              <a:buFont typeface="Arial" panose="020B0604020202020204" pitchFamily="34" charset="0"/>
              <a:buChar char="•"/>
            </a:pPr>
            <a:endParaRPr lang="en-US" b="1" dirty="0" smtClean="0"/>
          </a:p>
          <a:p>
            <a:pPr marL="285750" lvl="0" indent="-285750">
              <a:buFont typeface="Arial" panose="020B0604020202020204" pitchFamily="34" charset="0"/>
              <a:buChar char="•"/>
            </a:pPr>
            <a:r>
              <a:rPr lang="en-US" b="1" dirty="0" smtClean="0"/>
              <a:t>Morning </a:t>
            </a:r>
            <a:r>
              <a:rPr lang="en-US" b="1" dirty="0"/>
              <a:t>&amp; Afternoon Editions</a:t>
            </a:r>
            <a:r>
              <a:rPr lang="en-US" dirty="0"/>
              <a:t/>
            </a:r>
            <a:br>
              <a:rPr lang="en-US" dirty="0"/>
            </a:br>
            <a:r>
              <a:rPr lang="en-US" dirty="0"/>
              <a:t>Daily breaking business news and local market intelligence delivered twice daily emails</a:t>
            </a:r>
          </a:p>
          <a:p>
            <a:pPr marL="285750" lvl="0" indent="-285750">
              <a:buFont typeface="Arial" panose="020B0604020202020204" pitchFamily="34" charset="0"/>
              <a:buChar char="•"/>
            </a:pPr>
            <a:endParaRPr lang="en-US" b="1" dirty="0" smtClean="0"/>
          </a:p>
          <a:p>
            <a:pPr marL="285750" lvl="0" indent="-285750">
              <a:buFont typeface="Arial" panose="020B0604020202020204" pitchFamily="34" charset="0"/>
              <a:buChar char="•"/>
            </a:pPr>
            <a:r>
              <a:rPr lang="en-US" b="1" dirty="0" smtClean="0"/>
              <a:t>Exclusive </a:t>
            </a:r>
            <a:r>
              <a:rPr lang="en-US" b="1" dirty="0"/>
              <a:t>Online Tools </a:t>
            </a:r>
            <a:r>
              <a:rPr lang="en-US" dirty="0"/>
              <a:t/>
            </a:r>
            <a:br>
              <a:rPr lang="en-US" dirty="0"/>
            </a:br>
            <a:r>
              <a:rPr lang="en-US" dirty="0"/>
              <a:t>Research the 3+ year digital archive, and People on The Move leads database download</a:t>
            </a:r>
          </a:p>
          <a:p>
            <a:pPr marL="285750" lvl="0" indent="-285750">
              <a:buFont typeface="Arial" panose="020B0604020202020204" pitchFamily="34" charset="0"/>
              <a:buChar char="•"/>
            </a:pPr>
            <a:endParaRPr lang="en-US" b="1" dirty="0" smtClean="0"/>
          </a:p>
          <a:p>
            <a:pPr marL="285750" lvl="0" indent="-285750">
              <a:buFont typeface="Arial" panose="020B0604020202020204" pitchFamily="34" charset="0"/>
              <a:buChar char="•"/>
            </a:pPr>
            <a:r>
              <a:rPr lang="en-US" b="1" dirty="0" smtClean="0"/>
              <a:t>FREE </a:t>
            </a:r>
            <a:r>
              <a:rPr lang="en-US" b="1" dirty="0"/>
              <a:t>Book of Lists (a $65.00 value) *</a:t>
            </a:r>
            <a:r>
              <a:rPr lang="en-US" dirty="0"/>
              <a:t/>
            </a:r>
            <a:br>
              <a:rPr lang="en-US" dirty="0"/>
            </a:br>
            <a:r>
              <a:rPr lang="en-US" dirty="0"/>
              <a:t>Start using the Digital Book of Lists today and receive the Printed Book of Lists when next published *</a:t>
            </a:r>
          </a:p>
        </p:txBody>
      </p:sp>
      <p:sp>
        <p:nvSpPr>
          <p:cNvPr id="4" name="TextBox 3"/>
          <p:cNvSpPr txBox="1"/>
          <p:nvPr/>
        </p:nvSpPr>
        <p:spPr>
          <a:xfrm>
            <a:off x="1219200" y="6096000"/>
            <a:ext cx="833690" cy="369332"/>
          </a:xfrm>
          <a:prstGeom prst="rect">
            <a:avLst/>
          </a:prstGeom>
          <a:noFill/>
        </p:spPr>
        <p:txBody>
          <a:bodyPr wrap="none" rtlCol="0">
            <a:spAutoFit/>
          </a:bodyPr>
          <a:lstStyle/>
          <a:p>
            <a:r>
              <a:rPr lang="en-US" b="1" dirty="0" smtClean="0">
                <a:solidFill>
                  <a:srgbClr val="0000FF"/>
                </a:solidFill>
                <a:hlinkClick r:id="rId2" action="ppaction://hlinksldjump"/>
              </a:rPr>
              <a:t>Return</a:t>
            </a:r>
            <a:endParaRPr lang="en-US" b="1" dirty="0" smtClean="0">
              <a:solidFill>
                <a:srgbClr val="0000FF"/>
              </a:solidFill>
            </a:endParaRPr>
          </a:p>
        </p:txBody>
      </p:sp>
      <p:sp>
        <p:nvSpPr>
          <p:cNvPr id="5" name="Date Placeholder 4"/>
          <p:cNvSpPr>
            <a:spLocks noGrp="1"/>
          </p:cNvSpPr>
          <p:nvPr>
            <p:ph type="dt" sz="half" idx="10"/>
          </p:nvPr>
        </p:nvSpPr>
        <p:spPr/>
        <p:txBody>
          <a:bodyPr/>
          <a:lstStyle/>
          <a:p>
            <a:fld id="{E1D67412-BCAA-4847-BD26-9394D7524802}" type="datetime1">
              <a:rPr lang="en-US" smtClean="0">
                <a:solidFill>
                  <a:prstClr val="black">
                    <a:tint val="75000"/>
                  </a:prstClr>
                </a:solidFill>
              </a:rPr>
              <a:pPr/>
              <a:t>7/22/2014</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xmlns="" val="24046222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09600"/>
          </a:xfrm>
        </p:spPr>
        <p:txBody>
          <a:bodyPr>
            <a:normAutofit fontScale="90000"/>
          </a:bodyPr>
          <a:lstStyle/>
          <a:p>
            <a:pPr algn="l"/>
            <a:r>
              <a:rPr lang="en-US" b="1" dirty="0" smtClean="0">
                <a:solidFill>
                  <a:srgbClr val="0000CC"/>
                </a:solidFill>
                <a:effectLst>
                  <a:outerShdw blurRad="38100" dist="38100" dir="2700000" algn="tl">
                    <a:srgbClr val="000000">
                      <a:alpha val="43137"/>
                    </a:srgbClr>
                  </a:outerShdw>
                </a:effectLst>
              </a:rPr>
              <a:t>Corporate Sponsorships</a:t>
            </a:r>
            <a:endParaRPr lang="en-US" b="1"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762000"/>
            <a:ext cx="8001000" cy="5486400"/>
          </a:xfrm>
        </p:spPr>
        <p:txBody>
          <a:bodyPr>
            <a:noAutofit/>
          </a:bodyPr>
          <a:lstStyle/>
          <a:p>
            <a:r>
              <a:rPr lang="en-US" sz="1600" b="1" dirty="0" smtClean="0"/>
              <a:t>Platinum</a:t>
            </a:r>
          </a:p>
          <a:p>
            <a:pPr lvl="1"/>
            <a:r>
              <a:rPr lang="en-US" sz="1200" dirty="0" smtClean="0"/>
              <a:t>Annual contribution to KMHC of $50,000</a:t>
            </a:r>
          </a:p>
          <a:p>
            <a:pPr lvl="1"/>
            <a:r>
              <a:rPr lang="en-US" sz="1200" dirty="0" smtClean="0"/>
              <a:t>Joint News Release</a:t>
            </a:r>
          </a:p>
          <a:p>
            <a:pPr lvl="1"/>
            <a:r>
              <a:rPr lang="en-US" sz="1200" dirty="0" smtClean="0"/>
              <a:t>Honorary membership on KMHC Board of Directors</a:t>
            </a:r>
          </a:p>
          <a:p>
            <a:pPr lvl="1"/>
            <a:r>
              <a:rPr lang="en-US" sz="1200" dirty="0" smtClean="0"/>
              <a:t>Corporate Link on KMHC Website</a:t>
            </a:r>
          </a:p>
          <a:p>
            <a:pPr lvl="1"/>
            <a:r>
              <a:rPr lang="en-US" sz="1200" dirty="0" smtClean="0"/>
              <a:t>Listed as a Platinum Corporate Sponsor on KMHC Website</a:t>
            </a:r>
          </a:p>
          <a:p>
            <a:pPr lvl="1"/>
            <a:r>
              <a:rPr lang="en-US" sz="1200" dirty="0" smtClean="0"/>
              <a:t>Participation in KMHC semi-annual Round-tables</a:t>
            </a:r>
          </a:p>
          <a:p>
            <a:pPr lvl="1"/>
            <a:r>
              <a:rPr lang="en-US" sz="1200" dirty="0" smtClean="0"/>
              <a:t>50 Logo’d Gear Premium “Corporate / KMHC” Golf Shirts</a:t>
            </a:r>
          </a:p>
          <a:p>
            <a:r>
              <a:rPr lang="en-US" sz="1600" b="1" dirty="0" smtClean="0"/>
              <a:t>Gold</a:t>
            </a:r>
          </a:p>
          <a:p>
            <a:pPr lvl="1"/>
            <a:r>
              <a:rPr lang="en-US" sz="1200" dirty="0">
                <a:solidFill>
                  <a:prstClr val="black"/>
                </a:solidFill>
              </a:rPr>
              <a:t>Annual </a:t>
            </a:r>
            <a:r>
              <a:rPr lang="en-US" sz="1200" dirty="0" smtClean="0">
                <a:solidFill>
                  <a:prstClr val="black"/>
                </a:solidFill>
              </a:rPr>
              <a:t>contribution </a:t>
            </a:r>
            <a:r>
              <a:rPr lang="en-US" sz="1200" dirty="0">
                <a:solidFill>
                  <a:prstClr val="black"/>
                </a:solidFill>
              </a:rPr>
              <a:t>to KMHC of </a:t>
            </a:r>
            <a:r>
              <a:rPr lang="en-US" sz="1200" dirty="0" smtClean="0">
                <a:solidFill>
                  <a:prstClr val="black"/>
                </a:solidFill>
              </a:rPr>
              <a:t>$25,000</a:t>
            </a:r>
            <a:endParaRPr lang="en-US" sz="1200" dirty="0">
              <a:solidFill>
                <a:prstClr val="black"/>
              </a:solidFill>
            </a:endParaRPr>
          </a:p>
          <a:p>
            <a:pPr lvl="1"/>
            <a:r>
              <a:rPr lang="en-US" sz="1200" dirty="0" smtClean="0">
                <a:solidFill>
                  <a:prstClr val="black"/>
                </a:solidFill>
              </a:rPr>
              <a:t>Corporate </a:t>
            </a:r>
            <a:r>
              <a:rPr lang="en-US" sz="1200" dirty="0">
                <a:solidFill>
                  <a:prstClr val="black"/>
                </a:solidFill>
              </a:rPr>
              <a:t>Link on KMHC </a:t>
            </a:r>
            <a:r>
              <a:rPr lang="en-US" sz="1200" dirty="0" smtClean="0">
                <a:solidFill>
                  <a:prstClr val="black"/>
                </a:solidFill>
              </a:rPr>
              <a:t>Website</a:t>
            </a:r>
          </a:p>
          <a:p>
            <a:pPr lvl="1"/>
            <a:r>
              <a:rPr lang="en-US" sz="1200" dirty="0" smtClean="0">
                <a:solidFill>
                  <a:prstClr val="black"/>
                </a:solidFill>
              </a:rPr>
              <a:t>Listed as a Gold Corporate Sponsor on KMHC Website</a:t>
            </a:r>
            <a:endParaRPr lang="en-US" sz="1200" dirty="0">
              <a:solidFill>
                <a:prstClr val="black"/>
              </a:solidFill>
            </a:endParaRPr>
          </a:p>
          <a:p>
            <a:pPr lvl="1"/>
            <a:r>
              <a:rPr lang="en-US" sz="1200" dirty="0">
                <a:solidFill>
                  <a:prstClr val="black"/>
                </a:solidFill>
              </a:rPr>
              <a:t>Participation in KMHC semi-annual </a:t>
            </a:r>
            <a:r>
              <a:rPr lang="en-US" sz="1200" dirty="0" smtClean="0">
                <a:solidFill>
                  <a:prstClr val="black"/>
                </a:solidFill>
              </a:rPr>
              <a:t>round-tables</a:t>
            </a:r>
          </a:p>
          <a:p>
            <a:pPr lvl="1"/>
            <a:r>
              <a:rPr lang="en-US" sz="1200" dirty="0" smtClean="0"/>
              <a:t>25 </a:t>
            </a:r>
            <a:r>
              <a:rPr lang="en-US" sz="1200" dirty="0"/>
              <a:t>Logo’d Gear Premium “Corporate / KMHC” Golf </a:t>
            </a:r>
            <a:r>
              <a:rPr lang="en-US" sz="1200" dirty="0" smtClean="0"/>
              <a:t>Shirts</a:t>
            </a:r>
            <a:endParaRPr lang="en-US" sz="1200" dirty="0" smtClean="0">
              <a:solidFill>
                <a:prstClr val="black"/>
              </a:solidFill>
            </a:endParaRPr>
          </a:p>
          <a:p>
            <a:r>
              <a:rPr lang="en-US" sz="1600" b="1" dirty="0" smtClean="0">
                <a:solidFill>
                  <a:prstClr val="black"/>
                </a:solidFill>
              </a:rPr>
              <a:t>Silver</a:t>
            </a:r>
          </a:p>
          <a:p>
            <a:pPr lvl="1"/>
            <a:r>
              <a:rPr lang="en-US" sz="1200" dirty="0" smtClean="0">
                <a:solidFill>
                  <a:prstClr val="black"/>
                </a:solidFill>
              </a:rPr>
              <a:t>Annual contribution to KMHC of $10,000</a:t>
            </a:r>
          </a:p>
          <a:p>
            <a:pPr lvl="1"/>
            <a:r>
              <a:rPr lang="en-US" sz="1200" dirty="0" smtClean="0">
                <a:solidFill>
                  <a:prstClr val="black"/>
                </a:solidFill>
              </a:rPr>
              <a:t>Listed as a Silver Corporate Sponsor on KMHC Website</a:t>
            </a:r>
            <a:endParaRPr lang="en-US" sz="1200" dirty="0">
              <a:solidFill>
                <a:prstClr val="black"/>
              </a:solidFill>
            </a:endParaRPr>
          </a:p>
          <a:p>
            <a:pPr lvl="1"/>
            <a:r>
              <a:rPr lang="en-US" sz="1200" dirty="0" smtClean="0">
                <a:solidFill>
                  <a:prstClr val="black"/>
                </a:solidFill>
              </a:rPr>
              <a:t>Participation in KMHC semi-annual round-tables</a:t>
            </a:r>
          </a:p>
          <a:p>
            <a:pPr lvl="1"/>
            <a:r>
              <a:rPr lang="en-US" sz="1200" dirty="0" smtClean="0"/>
              <a:t>10 </a:t>
            </a:r>
            <a:r>
              <a:rPr lang="en-US" sz="1200" dirty="0"/>
              <a:t>Logo’d Gear Premium “Corporate / KMHC” Golf Shirts</a:t>
            </a:r>
          </a:p>
          <a:p>
            <a:r>
              <a:rPr lang="en-US" sz="1600" b="1" dirty="0" smtClean="0">
                <a:solidFill>
                  <a:prstClr val="black"/>
                </a:solidFill>
              </a:rPr>
              <a:t>Bronze</a:t>
            </a:r>
          </a:p>
          <a:p>
            <a:pPr lvl="1"/>
            <a:r>
              <a:rPr lang="en-US" sz="1200" dirty="0" smtClean="0">
                <a:solidFill>
                  <a:prstClr val="black"/>
                </a:solidFill>
              </a:rPr>
              <a:t>Annual contribution to KMHC of $5,000</a:t>
            </a:r>
          </a:p>
          <a:p>
            <a:pPr lvl="1"/>
            <a:r>
              <a:rPr lang="en-US" sz="1200" dirty="0" smtClean="0">
                <a:solidFill>
                  <a:prstClr val="black"/>
                </a:solidFill>
              </a:rPr>
              <a:t>Listed as Bronze Corporate Sponsor on KMHC Website</a:t>
            </a:r>
          </a:p>
          <a:p>
            <a:pPr lvl="1"/>
            <a:r>
              <a:rPr lang="en-US" sz="1200" dirty="0" smtClean="0"/>
              <a:t>5 </a:t>
            </a:r>
            <a:r>
              <a:rPr lang="en-US" sz="1200" dirty="0"/>
              <a:t>Logo’d Gear Premium “Corporate / KMHC” Golf </a:t>
            </a:r>
            <a:r>
              <a:rPr lang="en-US" sz="1200" dirty="0" smtClean="0"/>
              <a:t>Shirts</a:t>
            </a:r>
            <a:endParaRPr lang="en-US" sz="1200" dirty="0" smtClean="0">
              <a:solidFill>
                <a:prstClr val="black"/>
              </a:solidFill>
            </a:endParaRPr>
          </a:p>
        </p:txBody>
      </p:sp>
      <p:sp>
        <p:nvSpPr>
          <p:cNvPr id="8" name="Slide Number Placeholder 7"/>
          <p:cNvSpPr>
            <a:spLocks noGrp="1"/>
          </p:cNvSpPr>
          <p:nvPr>
            <p:ph type="sldNum" sz="quarter" idx="12"/>
          </p:nvPr>
        </p:nvSpPr>
        <p:spPr/>
        <p:txBody>
          <a:bodyPr/>
          <a:lstStyle/>
          <a:p>
            <a:fld id="{66E136A8-5CCC-460C-888D-E3602F438629}" type="slidenum">
              <a:rPr lang="en-US" smtClean="0">
                <a:solidFill>
                  <a:prstClr val="black">
                    <a:tint val="75000"/>
                  </a:prstClr>
                </a:solidFill>
              </a:rPr>
              <a:pPr/>
              <a:t>7</a:t>
            </a:fld>
            <a:endParaRPr lang="en-US" dirty="0">
              <a:solidFill>
                <a:prstClr val="black">
                  <a:tint val="75000"/>
                </a:prstClr>
              </a:solidFill>
            </a:endParaRPr>
          </a:p>
        </p:txBody>
      </p:sp>
      <p:sp>
        <p:nvSpPr>
          <p:cNvPr id="9" name="Date Placeholder 8"/>
          <p:cNvSpPr>
            <a:spLocks noGrp="1"/>
          </p:cNvSpPr>
          <p:nvPr>
            <p:ph type="dt" sz="half" idx="10"/>
          </p:nvPr>
        </p:nvSpPr>
        <p:spPr/>
        <p:txBody>
          <a:bodyPr/>
          <a:lstStyle/>
          <a:p>
            <a:fld id="{9FAEAFD5-6C2E-4014-9115-A4242E12C01F}" type="datetime1">
              <a:rPr lang="en-US" smtClean="0">
                <a:solidFill>
                  <a:prstClr val="black">
                    <a:tint val="75000"/>
                  </a:prstClr>
                </a:solidFill>
              </a:rPr>
              <a:pPr/>
              <a:t>7/22/2014</a:t>
            </a:fld>
            <a:endParaRPr lang="en-US" dirty="0">
              <a:solidFill>
                <a:prstClr val="black">
                  <a:tint val="75000"/>
                </a:prstClr>
              </a:solidFill>
            </a:endParaRPr>
          </a:p>
        </p:txBody>
      </p:sp>
      <p:sp>
        <p:nvSpPr>
          <p:cNvPr id="4" name="TextBox 3"/>
          <p:cNvSpPr txBox="1"/>
          <p:nvPr/>
        </p:nvSpPr>
        <p:spPr>
          <a:xfrm>
            <a:off x="7472110" y="6412468"/>
            <a:ext cx="833690" cy="369332"/>
          </a:xfrm>
          <a:prstGeom prst="rect">
            <a:avLst/>
          </a:prstGeom>
          <a:noFill/>
        </p:spPr>
        <p:txBody>
          <a:bodyPr wrap="none" rtlCol="0">
            <a:spAutoFit/>
          </a:bodyPr>
          <a:lstStyle/>
          <a:p>
            <a:r>
              <a:rPr lang="en-US" b="1" dirty="0" smtClean="0">
                <a:solidFill>
                  <a:srgbClr val="0000FF"/>
                </a:solidFill>
                <a:hlinkClick r:id="rId2" action="ppaction://hlinksldjump"/>
              </a:rPr>
              <a:t>Return</a:t>
            </a:r>
            <a:endParaRPr lang="en-US" b="1" dirty="0">
              <a:solidFill>
                <a:srgbClr val="0000FF"/>
              </a:solidFill>
            </a:endParaRPr>
          </a:p>
        </p:txBody>
      </p:sp>
      <p:sp>
        <p:nvSpPr>
          <p:cNvPr id="6" name="Rectangle 5"/>
          <p:cNvSpPr/>
          <p:nvPr/>
        </p:nvSpPr>
        <p:spPr>
          <a:xfrm>
            <a:off x="1295400" y="6324600"/>
            <a:ext cx="6024310" cy="276999"/>
          </a:xfrm>
          <a:prstGeom prst="rect">
            <a:avLst/>
          </a:prstGeom>
        </p:spPr>
        <p:txBody>
          <a:bodyPr wrap="square">
            <a:spAutoFit/>
          </a:bodyPr>
          <a:lstStyle/>
          <a:p>
            <a:r>
              <a:rPr lang="en-US" sz="1200" dirty="0">
                <a:hlinkClick r:id="rId3"/>
              </a:rPr>
              <a:t>http://logodgear.com</a:t>
            </a:r>
            <a:r>
              <a:rPr lang="en-US" sz="1200" dirty="0" smtClean="0">
                <a:hlinkClick r:id="rId3"/>
              </a:rPr>
              <a:t>/</a:t>
            </a:r>
            <a:r>
              <a:rPr lang="en-US" sz="1200" dirty="0" smtClean="0"/>
              <a:t>  More Shirts available for purchase</a:t>
            </a:r>
          </a:p>
        </p:txBody>
      </p:sp>
    </p:spTree>
    <p:extLst>
      <p:ext uri="{BB962C8B-B14F-4D97-AF65-F5344CB8AC3E}">
        <p14:creationId xmlns:p14="http://schemas.microsoft.com/office/powerpoint/2010/main" xmlns="" val="342733694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b="1" dirty="0" smtClean="0">
                <a:solidFill>
                  <a:srgbClr val="0000FF"/>
                </a:solidFill>
                <a:effectLst>
                  <a:outerShdw blurRad="38100" dist="38100" dir="2700000" algn="tl">
                    <a:srgbClr val="000000">
                      <a:alpha val="43137"/>
                    </a:srgbClr>
                  </a:outerShdw>
                </a:effectLst>
              </a:rPr>
              <a:t>Individual Sponsorships</a:t>
            </a:r>
            <a:endParaRPr lang="en-US" b="1" dirty="0">
              <a:solidFill>
                <a:srgbClr val="0000FF"/>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75089756-5A82-4056-AB59-F367A92695CC}" type="datetime1">
              <a:rPr lang="en-US" smtClean="0">
                <a:solidFill>
                  <a:prstClr val="black">
                    <a:tint val="75000"/>
                  </a:prstClr>
                </a:solidFill>
              </a:rPr>
              <a:pPr/>
              <a:t>7/22/2014</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6E136A8-5CCC-460C-888D-E3602F438629}" type="slidenum">
              <a:rPr lang="en-US" smtClean="0">
                <a:solidFill>
                  <a:prstClr val="black">
                    <a:tint val="75000"/>
                  </a:prstClr>
                </a:solidFill>
              </a:rPr>
              <a:pPr/>
              <a:t>8</a:t>
            </a:fld>
            <a:endParaRPr lang="en-US" dirty="0">
              <a:solidFill>
                <a:prstClr val="black">
                  <a:tint val="75000"/>
                </a:prstClr>
              </a:solidFill>
            </a:endParaRPr>
          </a:p>
        </p:txBody>
      </p:sp>
      <p:sp>
        <p:nvSpPr>
          <p:cNvPr id="5" name="TextBox 4"/>
          <p:cNvSpPr txBox="1"/>
          <p:nvPr/>
        </p:nvSpPr>
        <p:spPr>
          <a:xfrm>
            <a:off x="1219200" y="6412468"/>
            <a:ext cx="833690" cy="369332"/>
          </a:xfrm>
          <a:prstGeom prst="rect">
            <a:avLst/>
          </a:prstGeom>
          <a:noFill/>
        </p:spPr>
        <p:txBody>
          <a:bodyPr wrap="none" rtlCol="0">
            <a:spAutoFit/>
          </a:bodyPr>
          <a:lstStyle/>
          <a:p>
            <a:r>
              <a:rPr lang="en-US" b="1" dirty="0" smtClean="0">
                <a:solidFill>
                  <a:srgbClr val="0000FF"/>
                </a:solidFill>
                <a:hlinkClick r:id="rId2" action="ppaction://hlinksldjump"/>
              </a:rPr>
              <a:t>Return</a:t>
            </a:r>
            <a:endParaRPr lang="en-US" b="1" dirty="0">
              <a:solidFill>
                <a:srgbClr val="0000FF"/>
              </a:solidFill>
            </a:endParaRPr>
          </a:p>
        </p:txBody>
      </p:sp>
      <p:sp>
        <p:nvSpPr>
          <p:cNvPr id="9" name="TextBox 8"/>
          <p:cNvSpPr txBox="1"/>
          <p:nvPr/>
        </p:nvSpPr>
        <p:spPr>
          <a:xfrm>
            <a:off x="1219200" y="6123801"/>
            <a:ext cx="3962400" cy="276999"/>
          </a:xfrm>
          <a:prstGeom prst="rect">
            <a:avLst/>
          </a:prstGeom>
          <a:noFill/>
        </p:spPr>
        <p:txBody>
          <a:bodyPr wrap="square" rtlCol="0">
            <a:spAutoFit/>
          </a:bodyPr>
          <a:lstStyle/>
          <a:p>
            <a:r>
              <a:rPr lang="en-US" sz="1200" dirty="0">
                <a:hlinkClick r:id="rId3"/>
              </a:rPr>
              <a:t>http://logodgear.com/</a:t>
            </a:r>
            <a:r>
              <a:rPr lang="en-US" sz="1200" dirty="0"/>
              <a:t>  More Shirts available for purchase</a:t>
            </a:r>
          </a:p>
        </p:txBody>
      </p:sp>
      <p:sp>
        <p:nvSpPr>
          <p:cNvPr id="12" name="Rectangle 11"/>
          <p:cNvSpPr/>
          <p:nvPr/>
        </p:nvSpPr>
        <p:spPr>
          <a:xfrm>
            <a:off x="762000" y="1066800"/>
            <a:ext cx="7162800" cy="4370427"/>
          </a:xfrm>
          <a:prstGeom prst="rect">
            <a:avLst/>
          </a:prstGeom>
        </p:spPr>
        <p:txBody>
          <a:bodyPr wrap="square">
            <a:spAutoFit/>
          </a:bodyPr>
          <a:lstStyle/>
          <a:p>
            <a:pPr marL="285750" indent="-285750">
              <a:buFont typeface="Arial" panose="020B0604020202020204" pitchFamily="34" charset="0"/>
              <a:buChar char="•"/>
            </a:pPr>
            <a:r>
              <a:rPr lang="en-US" b="1" dirty="0" smtClean="0"/>
              <a:t>Board of Director’s Sponsor</a:t>
            </a:r>
            <a:endParaRPr lang="en-US" b="1" dirty="0"/>
          </a:p>
          <a:p>
            <a:pPr lvl="1"/>
            <a:r>
              <a:rPr lang="en-US" sz="1400" dirty="0"/>
              <a:t>Annual contribution to KMHC of </a:t>
            </a:r>
            <a:r>
              <a:rPr lang="en-US" sz="1400" dirty="0" smtClean="0"/>
              <a:t>$2,500 or more</a:t>
            </a:r>
            <a:endParaRPr lang="en-US" sz="1400" dirty="0"/>
          </a:p>
          <a:p>
            <a:pPr lvl="1"/>
            <a:r>
              <a:rPr lang="en-US" sz="1400" dirty="0"/>
              <a:t>Honorary membership on KMHC Board of </a:t>
            </a:r>
            <a:r>
              <a:rPr lang="en-US" sz="1400" dirty="0" smtClean="0"/>
              <a:t>Directors</a:t>
            </a:r>
            <a:endParaRPr lang="en-US" sz="1400" dirty="0"/>
          </a:p>
          <a:p>
            <a:pPr lvl="1"/>
            <a:r>
              <a:rPr lang="en-US" sz="1400" dirty="0" smtClean="0"/>
              <a:t>KMHC Membership</a:t>
            </a:r>
          </a:p>
          <a:p>
            <a:pPr lvl="1"/>
            <a:r>
              <a:rPr lang="en-US" sz="1400" dirty="0" smtClean="0"/>
              <a:t>Listed </a:t>
            </a:r>
            <a:r>
              <a:rPr lang="en-US" sz="1400" dirty="0"/>
              <a:t>as a </a:t>
            </a:r>
            <a:r>
              <a:rPr lang="en-US" sz="1400" dirty="0" smtClean="0"/>
              <a:t>Board of Directors Individual Sponsor </a:t>
            </a:r>
            <a:r>
              <a:rPr lang="en-US" sz="1400" dirty="0"/>
              <a:t>on KMHC Website</a:t>
            </a:r>
          </a:p>
          <a:p>
            <a:pPr lvl="1"/>
            <a:r>
              <a:rPr lang="en-US" sz="1400" dirty="0"/>
              <a:t>Participation in KMHC semi-annual Round-tables</a:t>
            </a:r>
          </a:p>
          <a:p>
            <a:pPr lvl="1"/>
            <a:r>
              <a:rPr lang="en-US" sz="1400" dirty="0" smtClean="0"/>
              <a:t>Logo’d </a:t>
            </a:r>
            <a:r>
              <a:rPr lang="en-US" sz="1400" dirty="0"/>
              <a:t>Gear Premium </a:t>
            </a:r>
            <a:r>
              <a:rPr lang="en-US" sz="1400" dirty="0" smtClean="0"/>
              <a:t>“Personalized  </a:t>
            </a:r>
            <a:r>
              <a:rPr lang="en-US" sz="1400" dirty="0"/>
              <a:t>KMHC” Golf </a:t>
            </a:r>
            <a:r>
              <a:rPr lang="en-US" sz="1400" dirty="0" smtClean="0"/>
              <a:t>Shirt</a:t>
            </a:r>
            <a:endParaRPr lang="en-US" sz="1400" dirty="0"/>
          </a:p>
          <a:p>
            <a:pPr marL="285750" indent="-285750">
              <a:buFont typeface="Arial" panose="020B0604020202020204" pitchFamily="34" charset="0"/>
              <a:buChar char="•"/>
            </a:pPr>
            <a:r>
              <a:rPr lang="en-US" b="1" dirty="0" smtClean="0"/>
              <a:t>President’s Sponsor</a:t>
            </a:r>
            <a:endParaRPr lang="en-US" b="1" dirty="0"/>
          </a:p>
          <a:p>
            <a:pPr lvl="1"/>
            <a:r>
              <a:rPr lang="en-US" sz="1400" dirty="0">
                <a:solidFill>
                  <a:prstClr val="black"/>
                </a:solidFill>
              </a:rPr>
              <a:t>Annual contribution to KMHC of </a:t>
            </a:r>
            <a:r>
              <a:rPr lang="en-US" sz="1400" dirty="0" smtClean="0">
                <a:solidFill>
                  <a:prstClr val="black"/>
                </a:solidFill>
              </a:rPr>
              <a:t>$1,500 to $2,499</a:t>
            </a:r>
            <a:endParaRPr lang="en-US" sz="1400" dirty="0">
              <a:solidFill>
                <a:prstClr val="black"/>
              </a:solidFill>
            </a:endParaRPr>
          </a:p>
          <a:p>
            <a:pPr lvl="1"/>
            <a:r>
              <a:rPr lang="en-US" sz="1400" dirty="0" smtClean="0">
                <a:solidFill>
                  <a:prstClr val="black"/>
                </a:solidFill>
              </a:rPr>
              <a:t>KMHC Membership</a:t>
            </a:r>
          </a:p>
          <a:p>
            <a:pPr lvl="1"/>
            <a:r>
              <a:rPr lang="en-US" sz="1400" dirty="0" smtClean="0">
                <a:solidFill>
                  <a:prstClr val="black"/>
                </a:solidFill>
              </a:rPr>
              <a:t>Listed </a:t>
            </a:r>
            <a:r>
              <a:rPr lang="en-US" sz="1400" dirty="0">
                <a:solidFill>
                  <a:prstClr val="black"/>
                </a:solidFill>
              </a:rPr>
              <a:t>as a </a:t>
            </a:r>
            <a:r>
              <a:rPr lang="en-US" sz="1400" dirty="0" smtClean="0">
                <a:solidFill>
                  <a:prstClr val="black"/>
                </a:solidFill>
              </a:rPr>
              <a:t>President’s Individual Sponsor </a:t>
            </a:r>
            <a:r>
              <a:rPr lang="en-US" sz="1400" dirty="0">
                <a:solidFill>
                  <a:prstClr val="black"/>
                </a:solidFill>
              </a:rPr>
              <a:t>on KMHC Website</a:t>
            </a:r>
          </a:p>
          <a:p>
            <a:pPr lvl="1"/>
            <a:r>
              <a:rPr lang="en-US" sz="1400" dirty="0">
                <a:solidFill>
                  <a:prstClr val="black"/>
                </a:solidFill>
              </a:rPr>
              <a:t>Participation in KMHC semi-annual round-tables</a:t>
            </a:r>
          </a:p>
          <a:p>
            <a:pPr lvl="1"/>
            <a:r>
              <a:rPr lang="en-US" sz="1400" dirty="0" smtClean="0"/>
              <a:t>Logo’d </a:t>
            </a:r>
            <a:r>
              <a:rPr lang="en-US" sz="1400" dirty="0"/>
              <a:t>Gear Premium </a:t>
            </a:r>
            <a:r>
              <a:rPr lang="en-US" sz="1400" dirty="0" smtClean="0"/>
              <a:t>“Personalized  / </a:t>
            </a:r>
            <a:r>
              <a:rPr lang="en-US" sz="1400" dirty="0"/>
              <a:t>KMHC” Golf </a:t>
            </a:r>
            <a:r>
              <a:rPr lang="en-US" sz="1400" dirty="0" smtClean="0"/>
              <a:t>Shirt</a:t>
            </a:r>
            <a:endParaRPr lang="en-US" sz="1400" dirty="0">
              <a:solidFill>
                <a:prstClr val="black"/>
              </a:solidFill>
            </a:endParaRPr>
          </a:p>
          <a:p>
            <a:pPr marL="285750" indent="-285750">
              <a:buFont typeface="Arial" panose="020B0604020202020204" pitchFamily="34" charset="0"/>
              <a:buChar char="•"/>
            </a:pPr>
            <a:r>
              <a:rPr lang="en-US" b="1" dirty="0" smtClean="0">
                <a:solidFill>
                  <a:prstClr val="black"/>
                </a:solidFill>
              </a:rPr>
              <a:t>Individual Sponsor</a:t>
            </a:r>
            <a:endParaRPr lang="en-US" b="1" dirty="0">
              <a:solidFill>
                <a:prstClr val="black"/>
              </a:solidFill>
            </a:endParaRPr>
          </a:p>
          <a:p>
            <a:pPr lvl="1"/>
            <a:r>
              <a:rPr lang="en-US" sz="1400" dirty="0">
                <a:solidFill>
                  <a:prstClr val="black"/>
                </a:solidFill>
              </a:rPr>
              <a:t>Annual contribution to KMHC of $</a:t>
            </a:r>
            <a:r>
              <a:rPr lang="en-US" sz="1400" dirty="0" smtClean="0">
                <a:solidFill>
                  <a:prstClr val="black"/>
                </a:solidFill>
              </a:rPr>
              <a:t>1,000 to $1,499</a:t>
            </a:r>
            <a:endParaRPr lang="en-US" sz="1400" dirty="0">
              <a:solidFill>
                <a:prstClr val="black"/>
              </a:solidFill>
            </a:endParaRPr>
          </a:p>
          <a:p>
            <a:pPr lvl="1"/>
            <a:r>
              <a:rPr lang="en-US" sz="1400" dirty="0" smtClean="0">
                <a:solidFill>
                  <a:prstClr val="black"/>
                </a:solidFill>
              </a:rPr>
              <a:t>KMHC Membership</a:t>
            </a:r>
          </a:p>
          <a:p>
            <a:pPr lvl="1"/>
            <a:r>
              <a:rPr lang="en-US" sz="1400" dirty="0" smtClean="0">
                <a:solidFill>
                  <a:prstClr val="black"/>
                </a:solidFill>
              </a:rPr>
              <a:t>Listed </a:t>
            </a:r>
            <a:r>
              <a:rPr lang="en-US" sz="1400" dirty="0">
                <a:solidFill>
                  <a:prstClr val="black"/>
                </a:solidFill>
              </a:rPr>
              <a:t>as </a:t>
            </a:r>
            <a:r>
              <a:rPr lang="en-US" sz="1400" dirty="0" smtClean="0">
                <a:solidFill>
                  <a:prstClr val="black"/>
                </a:solidFill>
              </a:rPr>
              <a:t>an </a:t>
            </a:r>
            <a:r>
              <a:rPr lang="en-US" sz="1400" dirty="0">
                <a:solidFill>
                  <a:prstClr val="black"/>
                </a:solidFill>
              </a:rPr>
              <a:t> </a:t>
            </a:r>
            <a:r>
              <a:rPr lang="en-US" sz="1400" dirty="0" smtClean="0">
                <a:solidFill>
                  <a:prstClr val="black"/>
                </a:solidFill>
              </a:rPr>
              <a:t>Individual Sponsor on </a:t>
            </a:r>
            <a:r>
              <a:rPr lang="en-US" sz="1400" dirty="0">
                <a:solidFill>
                  <a:prstClr val="black"/>
                </a:solidFill>
              </a:rPr>
              <a:t>KMHC Website</a:t>
            </a:r>
          </a:p>
          <a:p>
            <a:pPr lvl="1"/>
            <a:r>
              <a:rPr lang="en-US" sz="1400" dirty="0">
                <a:solidFill>
                  <a:prstClr val="black"/>
                </a:solidFill>
              </a:rPr>
              <a:t>Participation in KMHC semi-annual round-tables</a:t>
            </a:r>
          </a:p>
          <a:p>
            <a:pPr lvl="1"/>
            <a:r>
              <a:rPr lang="en-US" sz="1400" dirty="0" smtClean="0"/>
              <a:t>Logo’d </a:t>
            </a:r>
            <a:r>
              <a:rPr lang="en-US" sz="1400" dirty="0"/>
              <a:t>Gear Premium </a:t>
            </a:r>
            <a:r>
              <a:rPr lang="en-US" sz="1400" dirty="0" smtClean="0"/>
              <a:t>“Personalized  </a:t>
            </a:r>
            <a:r>
              <a:rPr lang="en-US" sz="1400" dirty="0"/>
              <a:t>/ KMHC” Golf </a:t>
            </a:r>
            <a:r>
              <a:rPr lang="en-US" sz="1400" dirty="0" smtClean="0"/>
              <a:t>Shirt</a:t>
            </a:r>
            <a:endParaRPr lang="en-US" sz="1400" dirty="0"/>
          </a:p>
        </p:txBody>
      </p:sp>
    </p:spTree>
    <p:extLst>
      <p:ext uri="{BB962C8B-B14F-4D97-AF65-F5344CB8AC3E}">
        <p14:creationId xmlns:p14="http://schemas.microsoft.com/office/powerpoint/2010/main" xmlns="" val="698272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smtClean="0">
                <a:solidFill>
                  <a:srgbClr val="0000FF"/>
                </a:solidFill>
              </a:rPr>
              <a:t>KMHC Logo</a:t>
            </a:r>
            <a:endParaRPr lang="en-US" b="1" dirty="0">
              <a:solidFill>
                <a:srgbClr val="0000FF"/>
              </a:solidFill>
            </a:endParaRPr>
          </a:p>
        </p:txBody>
      </p:sp>
      <p:sp>
        <p:nvSpPr>
          <p:cNvPr id="3" name="Date Placeholder 2"/>
          <p:cNvSpPr>
            <a:spLocks noGrp="1"/>
          </p:cNvSpPr>
          <p:nvPr>
            <p:ph type="dt" sz="half" idx="10"/>
          </p:nvPr>
        </p:nvSpPr>
        <p:spPr/>
        <p:txBody>
          <a:bodyPr/>
          <a:lstStyle/>
          <a:p>
            <a:fld id="{3C397E6A-AED6-40F8-9E8B-0206512E1879}" type="datetime1">
              <a:rPr lang="en-US" smtClean="0">
                <a:solidFill>
                  <a:prstClr val="black">
                    <a:tint val="75000"/>
                  </a:prstClr>
                </a:solidFill>
              </a:rPr>
              <a:pPr/>
              <a:t>7/22/2014</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6E136A8-5CCC-460C-888D-E3602F438629}" type="slidenum">
              <a:rPr lang="en-US" smtClean="0">
                <a:solidFill>
                  <a:prstClr val="black">
                    <a:tint val="75000"/>
                  </a:prstClr>
                </a:solidFill>
              </a:rPr>
              <a:pPr/>
              <a:t>9</a:t>
            </a:fld>
            <a:endParaRPr lang="en-US" dirty="0">
              <a:solidFill>
                <a:prstClr val="black">
                  <a:tint val="75000"/>
                </a:prstClr>
              </a:solidFill>
            </a:endParaRPr>
          </a:p>
        </p:txBody>
      </p:sp>
      <p:sp>
        <p:nvSpPr>
          <p:cNvPr id="5" name="TextBox 4"/>
          <p:cNvSpPr txBox="1"/>
          <p:nvPr/>
        </p:nvSpPr>
        <p:spPr>
          <a:xfrm>
            <a:off x="1981200" y="6477000"/>
            <a:ext cx="833690" cy="369332"/>
          </a:xfrm>
          <a:prstGeom prst="rect">
            <a:avLst/>
          </a:prstGeom>
          <a:noFill/>
        </p:spPr>
        <p:txBody>
          <a:bodyPr wrap="none" rtlCol="0">
            <a:spAutoFit/>
          </a:bodyPr>
          <a:lstStyle/>
          <a:p>
            <a:r>
              <a:rPr lang="en-US" b="1" dirty="0" smtClean="0">
                <a:solidFill>
                  <a:srgbClr val="0000FF"/>
                </a:solidFill>
                <a:hlinkClick r:id="rId2" action="ppaction://hlinksldjump"/>
              </a:rPr>
              <a:t>Return</a:t>
            </a:r>
            <a:endParaRPr lang="en-US" b="1" dirty="0">
              <a:solidFill>
                <a:srgbClr val="0000FF"/>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738" y="981075"/>
            <a:ext cx="8008937" cy="489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70683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949</Words>
  <Application>Microsoft Office PowerPoint</Application>
  <PresentationFormat>On-screen Show (4:3)</PresentationFormat>
  <Paragraphs>199</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Corporate Initiative Proposal</vt:lpstr>
      <vt:lpstr>Slide 2</vt:lpstr>
      <vt:lpstr>Slide 3</vt:lpstr>
      <vt:lpstr>Recommendations</vt:lpstr>
      <vt:lpstr>Slide 5</vt:lpstr>
      <vt:lpstr>Slide 6</vt:lpstr>
      <vt:lpstr>Corporate Sponsorships</vt:lpstr>
      <vt:lpstr>Individual Sponsorships</vt:lpstr>
      <vt:lpstr>KMHC Logo</vt:lpstr>
      <vt:lpstr>Logo’d Gear</vt:lpstr>
      <vt:lpstr>Slide 11</vt:lpstr>
      <vt:lpstr>Slide 12</vt:lpstr>
      <vt:lpstr>Slide 13</vt:lpstr>
      <vt:lpstr>Slide 14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Mental Health Coalition Corporate Initiative</dc:title>
  <dc:creator>JimmyB</dc:creator>
  <cp:lastModifiedBy>Amy</cp:lastModifiedBy>
  <cp:revision>26</cp:revision>
  <dcterms:created xsi:type="dcterms:W3CDTF">2014-07-04T18:40:52Z</dcterms:created>
  <dcterms:modified xsi:type="dcterms:W3CDTF">2014-07-23T03:49:04Z</dcterms:modified>
</cp:coreProperties>
</file>